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79" r:id="rId3"/>
    <p:sldId id="258" r:id="rId4"/>
    <p:sldId id="261" r:id="rId5"/>
    <p:sldId id="262" r:id="rId6"/>
    <p:sldId id="263" r:id="rId7"/>
    <p:sldId id="264" r:id="rId8"/>
    <p:sldId id="265" r:id="rId9"/>
    <p:sldId id="288" r:id="rId10"/>
    <p:sldId id="266" r:id="rId11"/>
    <p:sldId id="267" r:id="rId12"/>
    <p:sldId id="284" r:id="rId13"/>
    <p:sldId id="268" r:id="rId14"/>
    <p:sldId id="285" r:id="rId15"/>
    <p:sldId id="286" r:id="rId16"/>
    <p:sldId id="287" r:id="rId17"/>
    <p:sldId id="289" r:id="rId18"/>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034" autoAdjust="0"/>
    <p:restoredTop sz="94660"/>
  </p:normalViewPr>
  <p:slideViewPr>
    <p:cSldViewPr snapToGrid="0">
      <p:cViewPr varScale="1">
        <p:scale>
          <a:sx n="70" d="100"/>
          <a:sy n="70" d="100"/>
        </p:scale>
        <p:origin x="576"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5"/>
            <a:ext cx="12198350"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8973319" y="6442524"/>
            <a:ext cx="2743200" cy="365125"/>
          </a:xfrm>
        </p:spPr>
        <p:txBody>
          <a:bodyPr/>
          <a:lstStyle/>
          <a:p>
            <a:fld id="{BB02557A-7053-4340-A874-8AB926A8EDA1}" type="datetimeFigureOut">
              <a:rPr lang="en-US" dirty="0"/>
              <a:t>4/5/2020</a:t>
            </a:fld>
            <a:endParaRPr lang="en-US" dirty="0"/>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FAEF9944-A4F6-4C59-AEBD-678D6480B8EA}" type="slidenum">
              <a:rPr lang="en-US" dirty="0"/>
              <a:pPr/>
              <a:t>‹#›</a:t>
            </a:fld>
            <a:endParaRPr lang="en-US" dirty="0"/>
          </a:p>
        </p:txBody>
      </p:sp>
      <p:sp>
        <p:nvSpPr>
          <p:cNvPr id="68" name="Freeform 57"/>
          <p:cNvSpPr/>
          <p:nvPr/>
        </p:nvSpPr>
        <p:spPr bwMode="auto">
          <a:xfrm>
            <a:off x="4456113"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4/5/2020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400714" y="362425"/>
            <a:ext cx="3495979"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9277965" y="507037"/>
            <a:ext cx="1571626"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BB02557A-7053-4340-A874-8AB926A8EDA1}" type="datetimeFigureOut">
              <a:rPr lang="en-US" dirty="0"/>
              <a:t>4/5/2020</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dirty="0"/>
              <a:pPr/>
              <a:t>‹#›</a:t>
            </a:fld>
            <a:endParaRPr lang="en-US" dirty="0"/>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4/5/2020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0" y="-4679"/>
            <a:ext cx="12200615"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BB02557A-7053-4340-A874-8AB926A8EDA1}" type="datetimeFigureOut">
              <a:rPr lang="en-US" dirty="0"/>
              <a:pPr/>
              <a:t>4/5/2020</a:t>
            </a:fld>
            <a:endParaRPr lang="en-US" dirty="0"/>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FAEF9944-A4F6-4C59-AEBD-678D6480B8EA}" type="slidenum">
              <a:rPr lang="en-US" dirty="0"/>
              <a:pPr/>
              <a:t>‹#›</a:t>
            </a:fld>
            <a:endParaRPr lang="en-US" dirty="0"/>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dirty="0"/>
              <a:t>4/5/2020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33698" y="566928"/>
            <a:ext cx="8770573"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dirty="0"/>
              <a:t>4/5/2020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dirty="0"/>
              <a:t>4/5/2020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title="Feathers"/>
          <p:cNvGrpSpPr/>
          <p:nvPr/>
        </p:nvGrpSpPr>
        <p:grpSpPr>
          <a:xfrm>
            <a:off x="400714" y="362425"/>
            <a:ext cx="3495979"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BB02557A-7053-4340-A874-8AB926A8EDA1}" type="datetimeFigureOut">
              <a:rPr lang="en-US" dirty="0"/>
              <a:t>4/5/2020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BB02557A-7053-4340-A874-8AB926A8EDA1}" type="datetimeFigureOut">
              <a:rPr lang="en-US" dirty="0"/>
              <a:pPr/>
              <a:t>4/5/2020</a:t>
            </a:fld>
            <a:endParaRPr lang="en-US" dirty="0"/>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BB02557A-7053-4340-A874-8AB926A8EDA1}" type="datetimeFigureOut">
              <a:rPr lang="en-US" dirty="0"/>
              <a:pPr/>
              <a:t>4/5/2020</a:t>
            </a:fld>
            <a:endParaRPr lang="en-US" dirty="0"/>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400714" y="362425"/>
            <a:ext cx="3495979"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933700" y="568345"/>
            <a:ext cx="8770571"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BB02557A-7053-4340-A874-8AB926A8EDA1}" type="datetimeFigureOut">
              <a:rPr lang="en-US" dirty="0"/>
              <a:pPr/>
              <a:t>4/5/2020</a:t>
            </a:fld>
            <a:endParaRPr lang="en-US" dirty="0"/>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FAEF9944-A4F6-4C59-AEBD-678D6480B8EA}" type="slidenum">
              <a:rPr lang="en-US" dirty="0"/>
              <a:pPr/>
              <a:t>‹#›</a:t>
            </a:fld>
            <a:endParaRPr lang="en-US" dirty="0"/>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2829976"/>
            <a:ext cx="7280913" cy="1023568"/>
          </a:xfrm>
        </p:spPr>
        <p:txBody>
          <a:bodyPr>
            <a:normAutofit fontScale="90000"/>
          </a:bodyPr>
          <a:lstStyle/>
          <a:p>
            <a:pPr algn="ctr"/>
            <a:r>
              <a:rPr lang="en-GB" b="1" dirty="0" smtClean="0">
                <a:solidFill>
                  <a:schemeClr val="tx1"/>
                </a:solidFill>
              </a:rPr>
              <a:t>Human Resources Management </a:t>
            </a:r>
            <a:endParaRPr lang="en-GB" b="1" dirty="0">
              <a:solidFill>
                <a:schemeClr val="tx1"/>
              </a:solidFill>
            </a:endParaRPr>
          </a:p>
        </p:txBody>
      </p:sp>
      <p:sp>
        <p:nvSpPr>
          <p:cNvPr id="3" name="Subtitle 2"/>
          <p:cNvSpPr>
            <a:spLocks noGrp="1"/>
          </p:cNvSpPr>
          <p:nvPr>
            <p:ph type="subTitle" idx="1"/>
          </p:nvPr>
        </p:nvSpPr>
        <p:spPr/>
        <p:txBody>
          <a:bodyPr/>
          <a:lstStyle/>
          <a:p>
            <a:r>
              <a:rPr lang="en-GB" dirty="0" err="1" smtClean="0"/>
              <a:t>Prof.</a:t>
            </a:r>
            <a:r>
              <a:rPr lang="en-GB" dirty="0" smtClean="0"/>
              <a:t> L. BARBOUCHI</a:t>
            </a:r>
            <a:endParaRPr lang="en-GB" dirty="0"/>
          </a:p>
        </p:txBody>
      </p:sp>
      <p:sp>
        <p:nvSpPr>
          <p:cNvPr id="4" name="TextBox 3"/>
          <p:cNvSpPr txBox="1"/>
          <p:nvPr/>
        </p:nvSpPr>
        <p:spPr>
          <a:xfrm>
            <a:off x="7767847" y="806556"/>
            <a:ext cx="3760979" cy="2185214"/>
          </a:xfrm>
          <a:prstGeom prst="rect">
            <a:avLst/>
          </a:prstGeom>
          <a:noFill/>
        </p:spPr>
        <p:txBody>
          <a:bodyPr wrap="square" rtlCol="0">
            <a:spAutoFit/>
          </a:bodyPr>
          <a:lstStyle/>
          <a:p>
            <a:r>
              <a:rPr lang="en-GB" sz="3200" b="1" dirty="0" smtClean="0">
                <a:solidFill>
                  <a:schemeClr val="bg1"/>
                </a:solidFill>
              </a:rPr>
              <a:t>The Employment Cycle: Termination </a:t>
            </a:r>
            <a:r>
              <a:rPr lang="en-GB" sz="3200" b="1" dirty="0" smtClean="0">
                <a:solidFill>
                  <a:schemeClr val="bg1"/>
                </a:solidFill>
              </a:rPr>
              <a:t>Phase + </a:t>
            </a:r>
            <a:r>
              <a:rPr lang="en-GB" sz="3200" b="1" dirty="0" err="1" smtClean="0">
                <a:solidFill>
                  <a:schemeClr val="bg1"/>
                </a:solidFill>
              </a:rPr>
              <a:t>Excercises</a:t>
            </a:r>
            <a:endParaRPr lang="en-GB" sz="3200" b="1" dirty="0" smtClean="0">
              <a:solidFill>
                <a:schemeClr val="bg1"/>
              </a:solidFill>
            </a:endParaRPr>
          </a:p>
          <a:p>
            <a:r>
              <a:rPr lang="en-GB" sz="2000" b="1" dirty="0" smtClean="0">
                <a:solidFill>
                  <a:srgbClr val="00B050"/>
                </a:solidFill>
              </a:rPr>
              <a:t>Monday, April 06</a:t>
            </a:r>
            <a:r>
              <a:rPr lang="en-GB" sz="2000" b="1" baseline="30000" dirty="0" smtClean="0">
                <a:solidFill>
                  <a:srgbClr val="00B050"/>
                </a:solidFill>
              </a:rPr>
              <a:t>th</a:t>
            </a:r>
            <a:r>
              <a:rPr lang="en-GB" sz="2000" b="1" dirty="0" smtClean="0">
                <a:solidFill>
                  <a:srgbClr val="00B050"/>
                </a:solidFill>
              </a:rPr>
              <a:t>, 2020</a:t>
            </a:r>
          </a:p>
          <a:p>
            <a:r>
              <a:rPr lang="en-GB" sz="2000" b="1" dirty="0" smtClean="0">
                <a:solidFill>
                  <a:srgbClr val="00B050"/>
                </a:solidFill>
              </a:rPr>
              <a:t>Thursday, April 09</a:t>
            </a:r>
            <a:r>
              <a:rPr lang="en-GB" sz="2000" b="1" baseline="30000" dirty="0" smtClean="0">
                <a:solidFill>
                  <a:srgbClr val="00B050"/>
                </a:solidFill>
              </a:rPr>
              <a:t>th</a:t>
            </a:r>
            <a:r>
              <a:rPr lang="en-GB" sz="2000" b="1" dirty="0" smtClean="0">
                <a:solidFill>
                  <a:srgbClr val="00B050"/>
                </a:solidFill>
              </a:rPr>
              <a:t>, 2020</a:t>
            </a:r>
            <a:endParaRPr lang="en-GB" sz="2000" b="1" dirty="0">
              <a:solidFill>
                <a:srgbClr val="00B050"/>
              </a:solidFill>
            </a:endParaRPr>
          </a:p>
        </p:txBody>
      </p:sp>
      <p:pic>
        <p:nvPicPr>
          <p:cNvPr id="5" name="Picture 4"/>
          <p:cNvPicPr>
            <a:picLocks noChangeAspect="1"/>
          </p:cNvPicPr>
          <p:nvPr/>
        </p:nvPicPr>
        <p:blipFill>
          <a:blip r:embed="rId2"/>
          <a:stretch>
            <a:fillRect/>
          </a:stretch>
        </p:blipFill>
        <p:spPr>
          <a:xfrm>
            <a:off x="4702081" y="0"/>
            <a:ext cx="2578832" cy="902286"/>
          </a:xfrm>
          <a:prstGeom prst="rect">
            <a:avLst/>
          </a:prstGeom>
        </p:spPr>
      </p:pic>
      <p:pic>
        <p:nvPicPr>
          <p:cNvPr id="6" name="Picture 5"/>
          <p:cNvPicPr>
            <a:picLocks noChangeAspect="1"/>
          </p:cNvPicPr>
          <p:nvPr/>
        </p:nvPicPr>
        <p:blipFill>
          <a:blip r:embed="rId3"/>
          <a:stretch>
            <a:fillRect/>
          </a:stretch>
        </p:blipFill>
        <p:spPr>
          <a:xfrm>
            <a:off x="7767847" y="0"/>
            <a:ext cx="4572396" cy="676715"/>
          </a:xfrm>
          <a:prstGeom prst="rect">
            <a:avLst/>
          </a:prstGeom>
        </p:spPr>
      </p:pic>
      <p:pic>
        <p:nvPicPr>
          <p:cNvPr id="7" name="Picture 6"/>
          <p:cNvPicPr>
            <a:picLocks noChangeAspect="1"/>
          </p:cNvPicPr>
          <p:nvPr/>
        </p:nvPicPr>
        <p:blipFill>
          <a:blip r:embed="rId4"/>
          <a:stretch>
            <a:fillRect/>
          </a:stretch>
        </p:blipFill>
        <p:spPr>
          <a:xfrm>
            <a:off x="-143472" y="30483"/>
            <a:ext cx="4980864" cy="646232"/>
          </a:xfrm>
          <a:prstGeom prst="rect">
            <a:avLst/>
          </a:prstGeom>
        </p:spPr>
      </p:pic>
      <p:sp>
        <p:nvSpPr>
          <p:cNvPr id="9" name="ZoneTexte 7"/>
          <p:cNvSpPr txBox="1"/>
          <p:nvPr/>
        </p:nvSpPr>
        <p:spPr>
          <a:xfrm>
            <a:off x="0" y="1166529"/>
            <a:ext cx="6865034" cy="1138773"/>
          </a:xfrm>
          <a:prstGeom prst="rect">
            <a:avLst/>
          </a:prstGeom>
          <a:noFill/>
        </p:spPr>
        <p:txBody>
          <a:bodyPr wrap="square" rtlCol="0">
            <a:spAutoFit/>
          </a:bodyPr>
          <a:lstStyle/>
          <a:p>
            <a:pPr algn="ctr"/>
            <a:r>
              <a:rPr lang="en-US" sz="2400" b="1" dirty="0" smtClean="0">
                <a:solidFill>
                  <a:srgbClr val="C00000"/>
                </a:solidFill>
              </a:rPr>
              <a:t>Major: Métiers of Logistics, Finance and Accounting</a:t>
            </a:r>
          </a:p>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Semester </a:t>
            </a:r>
          </a:p>
          <a:p>
            <a:pPr algn="ctr"/>
            <a:endParaRPr lang="fr-FR" sz="2000" dirty="0"/>
          </a:p>
        </p:txBody>
      </p:sp>
      <p:sp>
        <p:nvSpPr>
          <p:cNvPr id="10" name="TextBox 9"/>
          <p:cNvSpPr txBox="1"/>
          <p:nvPr/>
        </p:nvSpPr>
        <p:spPr>
          <a:xfrm>
            <a:off x="2346960" y="6257109"/>
            <a:ext cx="4132217" cy="400110"/>
          </a:xfrm>
          <a:prstGeom prst="rect">
            <a:avLst/>
          </a:prstGeom>
          <a:noFill/>
        </p:spPr>
        <p:txBody>
          <a:bodyPr wrap="square" rtlCol="0">
            <a:spAutoFit/>
          </a:bodyPr>
          <a:lstStyle/>
          <a:p>
            <a:pPr algn="ctr"/>
            <a:r>
              <a:rPr lang="en-GB" sz="2000" b="1" i="1" dirty="0" smtClean="0"/>
              <a:t>2019/2020</a:t>
            </a:r>
            <a:endParaRPr lang="en-GB" sz="2000" b="1" i="1" dirty="0"/>
          </a:p>
        </p:txBody>
      </p:sp>
    </p:spTree>
    <p:extLst>
      <p:ext uri="{BB962C8B-B14F-4D97-AF65-F5344CB8AC3E}">
        <p14:creationId xmlns:p14="http://schemas.microsoft.com/office/powerpoint/2010/main" val="4240739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3138985" y="272955"/>
            <a:ext cx="7519916" cy="707886"/>
          </a:xfrm>
          <a:prstGeom prst="rect">
            <a:avLst/>
          </a:prstGeom>
          <a:noFill/>
        </p:spPr>
        <p:txBody>
          <a:bodyPr wrap="square" rtlCol="0">
            <a:spAutoFit/>
          </a:bodyPr>
          <a:lstStyle/>
          <a:p>
            <a:pPr algn="ctr"/>
            <a:r>
              <a:rPr lang="en-GB" sz="4000" b="1" dirty="0" smtClean="0"/>
              <a:t>Exercise 1</a:t>
            </a:r>
            <a:endParaRPr lang="en-GB" sz="4000" b="1" dirty="0"/>
          </a:p>
        </p:txBody>
      </p:sp>
      <p:sp>
        <p:nvSpPr>
          <p:cNvPr id="3" name="TextBox 2"/>
          <p:cNvSpPr txBox="1"/>
          <p:nvPr/>
        </p:nvSpPr>
        <p:spPr>
          <a:xfrm>
            <a:off x="545910" y="2674961"/>
            <a:ext cx="11368586" cy="2585323"/>
          </a:xfrm>
          <a:prstGeom prst="rect">
            <a:avLst/>
          </a:prstGeom>
          <a:noFill/>
        </p:spPr>
        <p:txBody>
          <a:bodyPr wrap="square" rtlCol="0">
            <a:spAutoFit/>
          </a:bodyPr>
          <a:lstStyle/>
          <a:p>
            <a:r>
              <a:rPr lang="en-GB" b="1" i="1" dirty="0">
                <a:solidFill>
                  <a:srgbClr val="FF0000"/>
                </a:solidFill>
              </a:rPr>
              <a:t>Which of the following scenarios would most likely lead to summary dismissal? </a:t>
            </a:r>
            <a:endParaRPr lang="en-GB" b="1" i="1" dirty="0" smtClean="0">
              <a:solidFill>
                <a:srgbClr val="FF0000"/>
              </a:solidFill>
            </a:endParaRPr>
          </a:p>
          <a:p>
            <a:r>
              <a:rPr lang="en-GB" b="1" u="sng" dirty="0" smtClean="0">
                <a:solidFill>
                  <a:srgbClr val="FF0000"/>
                </a:solidFill>
              </a:rPr>
              <a:t>A</a:t>
            </a:r>
            <a:r>
              <a:rPr lang="en-GB" dirty="0" smtClean="0"/>
              <a:t>  </a:t>
            </a:r>
            <a:r>
              <a:rPr lang="en-GB" dirty="0"/>
              <a:t>John bribed another employee not to tell his manager that he had been </a:t>
            </a:r>
            <a:r>
              <a:rPr lang="en-GB" dirty="0" smtClean="0"/>
              <a:t>chatting on social </a:t>
            </a:r>
            <a:r>
              <a:rPr lang="en-GB" dirty="0"/>
              <a:t>websites during </a:t>
            </a:r>
            <a:r>
              <a:rPr lang="en-GB" dirty="0" smtClean="0"/>
              <a:t>office </a:t>
            </a:r>
            <a:r>
              <a:rPr lang="en-GB" dirty="0"/>
              <a:t>hours. </a:t>
            </a:r>
            <a:endParaRPr lang="en-GB" dirty="0" smtClean="0"/>
          </a:p>
          <a:p>
            <a:endParaRPr lang="en-GB" dirty="0" smtClean="0"/>
          </a:p>
          <a:p>
            <a:r>
              <a:rPr lang="en-GB" b="1" u="sng" dirty="0" smtClean="0">
                <a:solidFill>
                  <a:srgbClr val="FF0000"/>
                </a:solidFill>
              </a:rPr>
              <a:t>B</a:t>
            </a:r>
            <a:r>
              <a:rPr lang="en-GB" dirty="0" smtClean="0"/>
              <a:t>   </a:t>
            </a:r>
            <a:r>
              <a:rPr lang="en-GB" dirty="0"/>
              <a:t>Peter arrives for work totally drunk. He has just been out to see a client, driving a company car. It is the third time this week he has arrived in such a condition</a:t>
            </a:r>
            <a:r>
              <a:rPr lang="en-GB" dirty="0" smtClean="0"/>
              <a:t>.</a:t>
            </a:r>
          </a:p>
          <a:p>
            <a:endParaRPr lang="en-GB" dirty="0" smtClean="0"/>
          </a:p>
          <a:p>
            <a:r>
              <a:rPr lang="en-GB" b="1" u="sng" dirty="0">
                <a:solidFill>
                  <a:srgbClr val="FF0000"/>
                </a:solidFill>
              </a:rPr>
              <a:t>C</a:t>
            </a:r>
            <a:r>
              <a:rPr lang="en-GB" dirty="0"/>
              <a:t>  Jane is just not very good at her job. She frequently makes mistakes and does not have the knowledge or skills to perform the job </a:t>
            </a:r>
            <a:r>
              <a:rPr lang="en-GB" dirty="0" smtClean="0"/>
              <a:t>satisfactorily.</a:t>
            </a:r>
            <a:endParaRPr lang="en-GB" dirty="0"/>
          </a:p>
        </p:txBody>
      </p:sp>
    </p:spTree>
    <p:extLst>
      <p:ext uri="{BB962C8B-B14F-4D97-AF65-F5344CB8AC3E}">
        <p14:creationId xmlns:p14="http://schemas.microsoft.com/office/powerpoint/2010/main" val="2047156893"/>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11662" y="568345"/>
            <a:ext cx="8770571" cy="1560716"/>
          </a:xfrm>
        </p:spPr>
        <p:txBody>
          <a:bodyPr/>
          <a:lstStyle/>
          <a:p>
            <a:pPr algn="ctr"/>
            <a:r>
              <a:rPr lang="en-GB" dirty="0" smtClean="0">
                <a:solidFill>
                  <a:srgbClr val="FF0000"/>
                </a:solidFill>
              </a:rPr>
              <a:t>Exercise 2</a:t>
            </a:r>
            <a:endParaRPr lang="en-GB" dirty="0">
              <a:solidFill>
                <a:srgbClr val="FF0000"/>
              </a:solidFill>
            </a:endParaRPr>
          </a:p>
        </p:txBody>
      </p:sp>
      <p:sp>
        <p:nvSpPr>
          <p:cNvPr id="6" name="TextBox 5"/>
          <p:cNvSpPr txBox="1"/>
          <p:nvPr/>
        </p:nvSpPr>
        <p:spPr>
          <a:xfrm>
            <a:off x="1105468" y="2279177"/>
            <a:ext cx="10140287" cy="4247317"/>
          </a:xfrm>
          <a:prstGeom prst="rect">
            <a:avLst/>
          </a:prstGeom>
          <a:noFill/>
        </p:spPr>
        <p:txBody>
          <a:bodyPr wrap="square" rtlCol="0">
            <a:spAutoFit/>
          </a:bodyPr>
          <a:lstStyle/>
          <a:p>
            <a:r>
              <a:rPr lang="en-GB" dirty="0" smtClean="0"/>
              <a:t>1. </a:t>
            </a:r>
            <a:r>
              <a:rPr lang="en-GB" dirty="0"/>
              <a:t>Name the three stages of the employment cycle. </a:t>
            </a:r>
            <a:endParaRPr lang="en-GB" dirty="0" smtClean="0"/>
          </a:p>
          <a:p>
            <a:endParaRPr lang="en-GB" dirty="0" smtClean="0"/>
          </a:p>
          <a:p>
            <a:r>
              <a:rPr lang="en-GB" dirty="0" smtClean="0"/>
              <a:t>2. </a:t>
            </a:r>
            <a:r>
              <a:rPr lang="en-GB" dirty="0"/>
              <a:t>Why is HR planning important?  </a:t>
            </a:r>
            <a:endParaRPr lang="en-GB" dirty="0" smtClean="0"/>
          </a:p>
          <a:p>
            <a:endParaRPr lang="en-GB" dirty="0" smtClean="0"/>
          </a:p>
          <a:p>
            <a:r>
              <a:rPr lang="en-GB" dirty="0" smtClean="0"/>
              <a:t>3. </a:t>
            </a:r>
            <a:r>
              <a:rPr lang="en-GB" dirty="0"/>
              <a:t>How can a ‘job analysis’ be conducted? </a:t>
            </a:r>
            <a:endParaRPr lang="en-GB" dirty="0" smtClean="0"/>
          </a:p>
          <a:p>
            <a:endParaRPr lang="en-GB" dirty="0" smtClean="0"/>
          </a:p>
          <a:p>
            <a:r>
              <a:rPr lang="en-GB" dirty="0" smtClean="0"/>
              <a:t>4. </a:t>
            </a:r>
            <a:r>
              <a:rPr lang="en-GB" dirty="0"/>
              <a:t>Are the following part of a job description or job </a:t>
            </a:r>
            <a:r>
              <a:rPr lang="en-GB" dirty="0" smtClean="0"/>
              <a:t>specification</a:t>
            </a:r>
            <a:r>
              <a:rPr lang="en-GB" dirty="0"/>
              <a:t>? (a)  hours to be worked (b) number of years of experience (c)  the need for negotiation skills (d) prepare weekly customer invoices (e)  conduct team meetings (f)  ability to relate to others in the </a:t>
            </a:r>
            <a:r>
              <a:rPr lang="en-GB" dirty="0" smtClean="0"/>
              <a:t>workplace. </a:t>
            </a:r>
          </a:p>
          <a:p>
            <a:r>
              <a:rPr lang="en-GB" dirty="0" smtClean="0"/>
              <a:t>5. </a:t>
            </a:r>
            <a:r>
              <a:rPr lang="en-GB" dirty="0"/>
              <a:t>What are three ways you could provide recognition for the efforts of your employees? </a:t>
            </a:r>
            <a:endParaRPr lang="en-GB" dirty="0" smtClean="0"/>
          </a:p>
          <a:p>
            <a:endParaRPr lang="en-GB" dirty="0" smtClean="0"/>
          </a:p>
          <a:p>
            <a:r>
              <a:rPr lang="en-GB" dirty="0" smtClean="0"/>
              <a:t>6. </a:t>
            </a:r>
            <a:r>
              <a:rPr lang="en-GB" dirty="0"/>
              <a:t>A performance appraisal of a worker indicates a lack of computer competency. What should the organisation do about this?  </a:t>
            </a:r>
            <a:endParaRPr lang="en-GB" dirty="0" smtClean="0"/>
          </a:p>
          <a:p>
            <a:endParaRPr lang="en-GB" dirty="0" smtClean="0"/>
          </a:p>
          <a:p>
            <a:r>
              <a:rPr lang="en-GB" dirty="0" smtClean="0"/>
              <a:t>7. </a:t>
            </a:r>
            <a:r>
              <a:rPr lang="en-GB" dirty="0"/>
              <a:t>How would becoming a training organisation save the organisation money?</a:t>
            </a:r>
          </a:p>
        </p:txBody>
      </p:sp>
    </p:spTree>
    <p:extLst>
      <p:ext uri="{BB962C8B-B14F-4D97-AF65-F5344CB8AC3E}">
        <p14:creationId xmlns:p14="http://schemas.microsoft.com/office/powerpoint/2010/main" val="187934215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a:xfrm>
            <a:off x="2611662" y="568345"/>
            <a:ext cx="8770571" cy="1560716"/>
          </a:xfrm>
        </p:spPr>
        <p:txBody>
          <a:bodyPr/>
          <a:lstStyle/>
          <a:p>
            <a:pPr algn="ctr"/>
            <a:r>
              <a:rPr lang="en-GB" dirty="0" smtClean="0">
                <a:solidFill>
                  <a:srgbClr val="FF0000"/>
                </a:solidFill>
              </a:rPr>
              <a:t>Exercise 3</a:t>
            </a:r>
            <a:endParaRPr lang="en-GB" dirty="0">
              <a:solidFill>
                <a:srgbClr val="FF0000"/>
              </a:solidFill>
            </a:endParaRPr>
          </a:p>
        </p:txBody>
      </p:sp>
      <p:sp>
        <p:nvSpPr>
          <p:cNvPr id="6" name="TextBox 5"/>
          <p:cNvSpPr txBox="1"/>
          <p:nvPr/>
        </p:nvSpPr>
        <p:spPr>
          <a:xfrm>
            <a:off x="1241946" y="3452885"/>
            <a:ext cx="10140287" cy="523220"/>
          </a:xfrm>
          <a:prstGeom prst="rect">
            <a:avLst/>
          </a:prstGeom>
          <a:noFill/>
        </p:spPr>
        <p:txBody>
          <a:bodyPr wrap="square" rtlCol="0">
            <a:spAutoFit/>
          </a:bodyPr>
          <a:lstStyle/>
          <a:p>
            <a:r>
              <a:rPr lang="en-GB" sz="2800" b="1" dirty="0" smtClean="0"/>
              <a:t>Read the following text, then answer the questions below:</a:t>
            </a:r>
            <a:endParaRPr lang="en-GB" sz="2800" b="1" dirty="0"/>
          </a:p>
        </p:txBody>
      </p:sp>
    </p:spTree>
    <p:extLst>
      <p:ext uri="{BB962C8B-B14F-4D97-AF65-F5344CB8AC3E}">
        <p14:creationId xmlns:p14="http://schemas.microsoft.com/office/powerpoint/2010/main" val="288426108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777923" y="177421"/>
            <a:ext cx="10939996" cy="6463308"/>
          </a:xfrm>
          <a:prstGeom prst="rect">
            <a:avLst/>
          </a:prstGeom>
          <a:noFill/>
        </p:spPr>
        <p:txBody>
          <a:bodyPr wrap="square" rtlCol="0">
            <a:spAutoFit/>
          </a:bodyPr>
          <a:lstStyle/>
          <a:p>
            <a:pPr algn="just"/>
            <a:r>
              <a:rPr lang="en-GB" dirty="0" err="1"/>
              <a:t>Bupa</a:t>
            </a:r>
            <a:r>
              <a:rPr lang="en-GB" dirty="0"/>
              <a:t> Health Dialog, located in Melbourne, offers evidence-based wellness, prevention and chronic disease management services to help meet the health needs of Australians. The company has a very thorough recruitment and selection process, designed to bring the very best people into the organisation. The process begins with a </a:t>
            </a:r>
            <a:r>
              <a:rPr lang="en-GB" dirty="0" smtClean="0"/>
              <a:t>well-defined </a:t>
            </a:r>
            <a:r>
              <a:rPr lang="en-GB" dirty="0"/>
              <a:t>job description, which outlines the requirements and challenges of the role, and a job </a:t>
            </a:r>
            <a:r>
              <a:rPr lang="en-GB" dirty="0" smtClean="0"/>
              <a:t>specification </a:t>
            </a:r>
            <a:r>
              <a:rPr lang="en-GB" dirty="0"/>
              <a:t>that details the key competencies expected. A detailed brief is provided to the human resources team, who then commence the recruitment process. Whenever possible, company policy is to recruit internally in order to provide existing employees with a career path, as well as to maintain a good cultural fi t. However, if no suitable internal candidate is available, the HR team recruits externally using the Internet and online recruitment agencies, such as SEEK, or newspaper advertisements. After checking the resumes of applicants, the HR team will create a shortlist of candidates to interview. The interview panel usually consists of HR team members and the manager of the department requesting the position. The manager will be more interested in the technical aspects while the HR people look more for an appropriate cultural fi t. Cultural fi t is very important because </a:t>
            </a:r>
            <a:r>
              <a:rPr lang="en-GB" dirty="0" err="1"/>
              <a:t>Bupa</a:t>
            </a:r>
            <a:r>
              <a:rPr lang="en-GB" dirty="0"/>
              <a:t> is a people services organisation that has strong internal teams. It is essential that any new employee meets company expectations and is able to </a:t>
            </a:r>
            <a:r>
              <a:rPr lang="en-GB" dirty="0" smtClean="0"/>
              <a:t>reflect </a:t>
            </a:r>
            <a:r>
              <a:rPr lang="en-GB" dirty="0"/>
              <a:t>the culture of the business. Positive business culture is one of </a:t>
            </a:r>
            <a:r>
              <a:rPr lang="en-GB" dirty="0" err="1"/>
              <a:t>Bupa</a:t>
            </a:r>
            <a:r>
              <a:rPr lang="en-GB" dirty="0"/>
              <a:t> Health Dialog’s main competitive advantages. During the selection process, the company uses psychometric (psychological) testing for senior management positions or people working in specialist teams, such as its nurses. They test factors such as intelligence, aptitude and personality characteristics. When recruiting new employees the company is looking initially for the technical abilities to perform the job. Secondly, it is important that all new employees display the right set of values: caring, customer-focused, accepts accountability, has an aspiration to develop and is prepared to work in a team. The company is very aware of skills shortages in the labour market and the potential </a:t>
            </a:r>
            <a:r>
              <a:rPr lang="en-GB" dirty="0" smtClean="0"/>
              <a:t>difficulty </a:t>
            </a:r>
            <a:r>
              <a:rPr lang="en-GB" dirty="0"/>
              <a:t>of </a:t>
            </a:r>
            <a:r>
              <a:rPr lang="en-GB" dirty="0" smtClean="0"/>
              <a:t>finding </a:t>
            </a:r>
            <a:r>
              <a:rPr lang="en-GB" dirty="0"/>
              <a:t>the right people, so sometimes innovative strategies have to be used. One successful strategy, especially for nurse recruitment, is the company’s Refer-a-Friend scheme, where employees can refer friends for a position. Should the referred person be successful, the employee receives a $1000 bonus payment.</a:t>
            </a:r>
          </a:p>
        </p:txBody>
      </p:sp>
    </p:spTree>
    <p:extLst>
      <p:ext uri="{BB962C8B-B14F-4D97-AF65-F5344CB8AC3E}">
        <p14:creationId xmlns:p14="http://schemas.microsoft.com/office/powerpoint/2010/main" val="14386289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542197" y="2920621"/>
            <a:ext cx="9648967" cy="2062103"/>
          </a:xfrm>
          <a:prstGeom prst="rect">
            <a:avLst/>
          </a:prstGeom>
          <a:noFill/>
        </p:spPr>
        <p:txBody>
          <a:bodyPr wrap="square" rtlCol="0">
            <a:spAutoFit/>
          </a:bodyPr>
          <a:lstStyle/>
          <a:p>
            <a:r>
              <a:rPr lang="en-GB" sz="3200" dirty="0" smtClean="0"/>
              <a:t>1- How does the company conduct its recruitment and selection process? Give the steps mentioned in the text.</a:t>
            </a:r>
          </a:p>
          <a:p>
            <a:r>
              <a:rPr lang="en-GB" sz="3200" dirty="0" smtClean="0"/>
              <a:t>2- What do they mean by “Refer-a-Friend” scheme? </a:t>
            </a:r>
          </a:p>
          <a:p>
            <a:r>
              <a:rPr lang="en-GB" sz="3200" dirty="0" smtClean="0"/>
              <a:t>3- Who interviews the candidates? </a:t>
            </a:r>
          </a:p>
        </p:txBody>
      </p:sp>
    </p:spTree>
    <p:extLst>
      <p:ext uri="{BB962C8B-B14F-4D97-AF65-F5344CB8AC3E}">
        <p14:creationId xmlns:p14="http://schemas.microsoft.com/office/powerpoint/2010/main" val="3782946795"/>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91821" y="2702257"/>
            <a:ext cx="10604310" cy="1938992"/>
          </a:xfrm>
          <a:prstGeom prst="rect">
            <a:avLst/>
          </a:prstGeom>
          <a:noFill/>
        </p:spPr>
        <p:txBody>
          <a:bodyPr wrap="square" rtlCol="0">
            <a:spAutoFit/>
          </a:bodyPr>
          <a:lstStyle/>
          <a:p>
            <a:pPr algn="just"/>
            <a:r>
              <a:rPr lang="en-GB" sz="2400" dirty="0"/>
              <a:t>You have recently been appointed as human resource manager for a national clothing company. The organisation has a history of high staff turnover and low morale. To correct these problems, you have decided to improve the recruitment and selection procedures. Outline the steps you might take to identify potential capable employees. How would you screen applicants?</a:t>
            </a:r>
          </a:p>
        </p:txBody>
      </p:sp>
      <p:sp>
        <p:nvSpPr>
          <p:cNvPr id="3" name="TextBox 2"/>
          <p:cNvSpPr txBox="1"/>
          <p:nvPr/>
        </p:nvSpPr>
        <p:spPr>
          <a:xfrm>
            <a:off x="2674961" y="573206"/>
            <a:ext cx="7287905" cy="707886"/>
          </a:xfrm>
          <a:prstGeom prst="rect">
            <a:avLst/>
          </a:prstGeom>
          <a:noFill/>
        </p:spPr>
        <p:txBody>
          <a:bodyPr wrap="square" rtlCol="0">
            <a:spAutoFit/>
          </a:bodyPr>
          <a:lstStyle/>
          <a:p>
            <a:pPr algn="ctr"/>
            <a:r>
              <a:rPr lang="en-GB" sz="4000" b="1" dirty="0" smtClean="0"/>
              <a:t>Exercise 4 </a:t>
            </a:r>
            <a:endParaRPr lang="en-GB" sz="4000" b="1" dirty="0"/>
          </a:p>
        </p:txBody>
      </p:sp>
    </p:spTree>
    <p:extLst>
      <p:ext uri="{BB962C8B-B14F-4D97-AF65-F5344CB8AC3E}">
        <p14:creationId xmlns:p14="http://schemas.microsoft.com/office/powerpoint/2010/main" val="311181907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91821" y="2702257"/>
            <a:ext cx="10604310" cy="2308324"/>
          </a:xfrm>
          <a:prstGeom prst="rect">
            <a:avLst/>
          </a:prstGeom>
          <a:noFill/>
        </p:spPr>
        <p:txBody>
          <a:bodyPr wrap="square" rtlCol="0">
            <a:spAutoFit/>
          </a:bodyPr>
          <a:lstStyle/>
          <a:p>
            <a:r>
              <a:rPr lang="en-GB" b="1" dirty="0" smtClean="0">
                <a:solidFill>
                  <a:srgbClr val="0070C0"/>
                </a:solidFill>
              </a:rPr>
              <a:t>A</a:t>
            </a:r>
            <a:r>
              <a:rPr lang="en-GB" dirty="0" smtClean="0">
                <a:solidFill>
                  <a:srgbClr val="0070C0"/>
                </a:solidFill>
              </a:rPr>
              <a:t>  </a:t>
            </a:r>
            <a:r>
              <a:rPr lang="en-GB" dirty="0">
                <a:solidFill>
                  <a:srgbClr val="0070C0"/>
                </a:solidFill>
              </a:rPr>
              <a:t>Janine was told that it was rare for a female to be able to cope with work down in the mine. Janine did not get the job. </a:t>
            </a:r>
            <a:endParaRPr lang="en-GB" dirty="0" smtClean="0">
              <a:solidFill>
                <a:srgbClr val="0070C0"/>
              </a:solidFill>
            </a:endParaRPr>
          </a:p>
          <a:p>
            <a:r>
              <a:rPr lang="en-GB" b="1" dirty="0" smtClean="0">
                <a:solidFill>
                  <a:srgbClr val="C00000"/>
                </a:solidFill>
              </a:rPr>
              <a:t>B</a:t>
            </a:r>
            <a:r>
              <a:rPr lang="en-GB" dirty="0" smtClean="0">
                <a:solidFill>
                  <a:srgbClr val="C00000"/>
                </a:solidFill>
              </a:rPr>
              <a:t>   Emily </a:t>
            </a:r>
            <a:r>
              <a:rPr lang="en-GB" dirty="0">
                <a:solidFill>
                  <a:srgbClr val="C00000"/>
                </a:solidFill>
              </a:rPr>
              <a:t>did not meet the </a:t>
            </a:r>
            <a:r>
              <a:rPr lang="en-GB" dirty="0" smtClean="0">
                <a:solidFill>
                  <a:srgbClr val="C00000"/>
                </a:solidFill>
              </a:rPr>
              <a:t>qualifications </a:t>
            </a:r>
            <a:r>
              <a:rPr lang="en-GB" dirty="0">
                <a:solidFill>
                  <a:srgbClr val="C00000"/>
                </a:solidFill>
              </a:rPr>
              <a:t>required for the job and was sent a letter stating that she was unsuccessful in her job application. </a:t>
            </a:r>
            <a:endParaRPr lang="en-GB" dirty="0" smtClean="0">
              <a:solidFill>
                <a:srgbClr val="C00000"/>
              </a:solidFill>
            </a:endParaRPr>
          </a:p>
          <a:p>
            <a:r>
              <a:rPr lang="en-GB" b="1" dirty="0" smtClean="0">
                <a:solidFill>
                  <a:srgbClr val="00B050"/>
                </a:solidFill>
              </a:rPr>
              <a:t>C</a:t>
            </a:r>
            <a:r>
              <a:rPr lang="en-GB" dirty="0" smtClean="0">
                <a:solidFill>
                  <a:srgbClr val="00B050"/>
                </a:solidFill>
              </a:rPr>
              <a:t>  </a:t>
            </a:r>
            <a:r>
              <a:rPr lang="en-GB" dirty="0">
                <a:solidFill>
                  <a:srgbClr val="00B050"/>
                </a:solidFill>
              </a:rPr>
              <a:t>Renaldo was excited about the interview and felt that he had a chance even though he was 60 years old. The interviewer was clearly surprised that such an elderly applicant would even consider applying for the job. A letter was sent outlining the reasons why Renaldo would not be considered for the next round of interviews, and it stated that the company was only considering applicants in a younger age bracket.</a:t>
            </a:r>
          </a:p>
        </p:txBody>
      </p:sp>
      <p:sp>
        <p:nvSpPr>
          <p:cNvPr id="3" name="TextBox 2"/>
          <p:cNvSpPr txBox="1"/>
          <p:nvPr/>
        </p:nvSpPr>
        <p:spPr>
          <a:xfrm>
            <a:off x="2033516" y="1214651"/>
            <a:ext cx="9457899" cy="646331"/>
          </a:xfrm>
          <a:prstGeom prst="rect">
            <a:avLst/>
          </a:prstGeom>
          <a:noFill/>
        </p:spPr>
        <p:txBody>
          <a:bodyPr wrap="square" rtlCol="0">
            <a:spAutoFit/>
          </a:bodyPr>
          <a:lstStyle/>
          <a:p>
            <a:r>
              <a:rPr lang="en-GB" dirty="0"/>
              <a:t>Do you think discrimination has occurred in the following recruitment processes? Give reasons for your answer.</a:t>
            </a:r>
          </a:p>
        </p:txBody>
      </p:sp>
      <p:sp>
        <p:nvSpPr>
          <p:cNvPr id="4" name="TextBox 3"/>
          <p:cNvSpPr txBox="1"/>
          <p:nvPr/>
        </p:nvSpPr>
        <p:spPr>
          <a:xfrm>
            <a:off x="3657600" y="354842"/>
            <a:ext cx="4380931" cy="646331"/>
          </a:xfrm>
          <a:prstGeom prst="rect">
            <a:avLst/>
          </a:prstGeom>
          <a:noFill/>
        </p:spPr>
        <p:txBody>
          <a:bodyPr wrap="square" rtlCol="0">
            <a:spAutoFit/>
          </a:bodyPr>
          <a:lstStyle/>
          <a:p>
            <a:pPr algn="ctr"/>
            <a:r>
              <a:rPr lang="en-GB" sz="3600" b="1" dirty="0" smtClean="0"/>
              <a:t>Exercise 05</a:t>
            </a:r>
            <a:endParaRPr lang="en-GB" sz="3600" b="1" dirty="0"/>
          </a:p>
        </p:txBody>
      </p:sp>
    </p:spTree>
    <p:extLst>
      <p:ext uri="{BB962C8B-B14F-4D97-AF65-F5344CB8AC3E}">
        <p14:creationId xmlns:p14="http://schemas.microsoft.com/office/powerpoint/2010/main" val="349562676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1"/>
          <p:cNvSpPr txBox="1"/>
          <p:nvPr/>
        </p:nvSpPr>
        <p:spPr>
          <a:xfrm>
            <a:off x="1091821" y="2702257"/>
            <a:ext cx="10604310" cy="3046988"/>
          </a:xfrm>
          <a:prstGeom prst="rect">
            <a:avLst/>
          </a:prstGeom>
          <a:noFill/>
        </p:spPr>
        <p:txBody>
          <a:bodyPr wrap="square" rtlCol="0">
            <a:spAutoFit/>
          </a:bodyPr>
          <a:lstStyle/>
          <a:p>
            <a:pPr marL="342900" indent="-342900" algn="just">
              <a:buAutoNum type="alphaLcParenBoth"/>
            </a:pPr>
            <a:r>
              <a:rPr lang="en-GB" sz="2400" dirty="0" smtClean="0">
                <a:solidFill>
                  <a:srgbClr val="00B050"/>
                </a:solidFill>
              </a:rPr>
              <a:t>Chris’s </a:t>
            </a:r>
            <a:r>
              <a:rPr lang="en-GB" sz="2400" dirty="0">
                <a:solidFill>
                  <a:srgbClr val="00B050"/>
                </a:solidFill>
              </a:rPr>
              <a:t>new task in his role as chief research </a:t>
            </a:r>
            <a:r>
              <a:rPr lang="en-GB" sz="2400" dirty="0" smtClean="0">
                <a:solidFill>
                  <a:srgbClr val="00B050"/>
                </a:solidFill>
              </a:rPr>
              <a:t>officer </a:t>
            </a:r>
            <a:r>
              <a:rPr lang="en-GB" sz="2400" dirty="0">
                <a:solidFill>
                  <a:srgbClr val="00B050"/>
                </a:solidFill>
              </a:rPr>
              <a:t>is to determine how the business can grow online. He </a:t>
            </a:r>
            <a:r>
              <a:rPr lang="en-GB" sz="2400" dirty="0" smtClean="0">
                <a:solidFill>
                  <a:srgbClr val="00B050"/>
                </a:solidFill>
              </a:rPr>
              <a:t>finds </a:t>
            </a:r>
            <a:r>
              <a:rPr lang="en-GB" sz="2400" dirty="0">
                <a:solidFill>
                  <a:srgbClr val="00B050"/>
                </a:solidFill>
              </a:rPr>
              <a:t>this an exciting challenge and a change from his usual work. </a:t>
            </a:r>
            <a:endParaRPr lang="en-GB" sz="2400" dirty="0" smtClean="0">
              <a:solidFill>
                <a:srgbClr val="00B050"/>
              </a:solidFill>
            </a:endParaRPr>
          </a:p>
          <a:p>
            <a:pPr marL="342900" indent="-342900" algn="just">
              <a:buAutoNum type="alphaLcParenBoth"/>
            </a:pPr>
            <a:r>
              <a:rPr lang="en-GB" sz="2400" dirty="0" smtClean="0"/>
              <a:t>Jane </a:t>
            </a:r>
            <a:r>
              <a:rPr lang="en-GB" sz="2400" dirty="0"/>
              <a:t>just loves working in an organisation that is so caring and well managed. </a:t>
            </a:r>
            <a:endParaRPr lang="en-GB" sz="2400" dirty="0" smtClean="0"/>
          </a:p>
          <a:p>
            <a:pPr marL="342900" indent="-342900" algn="just">
              <a:buAutoNum type="alphaLcParenBoth"/>
            </a:pPr>
            <a:endParaRPr lang="en-GB" sz="2400" dirty="0" smtClean="0">
              <a:solidFill>
                <a:srgbClr val="0070C0"/>
              </a:solidFill>
            </a:endParaRPr>
          </a:p>
          <a:p>
            <a:pPr marL="342900" indent="-342900" algn="just">
              <a:buAutoNum type="alphaLcParenBoth"/>
            </a:pPr>
            <a:r>
              <a:rPr lang="en-GB" sz="2400" dirty="0" smtClean="0">
                <a:solidFill>
                  <a:srgbClr val="7030A0"/>
                </a:solidFill>
              </a:rPr>
              <a:t>In </a:t>
            </a:r>
            <a:r>
              <a:rPr lang="en-GB" sz="2400" dirty="0">
                <a:solidFill>
                  <a:srgbClr val="7030A0"/>
                </a:solidFill>
              </a:rPr>
              <a:t>her new job, Louise is excited to </a:t>
            </a:r>
            <a:r>
              <a:rPr lang="en-GB" sz="2400" dirty="0" smtClean="0">
                <a:solidFill>
                  <a:srgbClr val="7030A0"/>
                </a:solidFill>
              </a:rPr>
              <a:t>find </a:t>
            </a:r>
            <a:r>
              <a:rPr lang="en-GB" sz="2400" dirty="0">
                <a:solidFill>
                  <a:srgbClr val="7030A0"/>
                </a:solidFill>
              </a:rPr>
              <a:t>that she has been given a car park in the building and also a corporate discount card that entitles her to a 5 per cent discount on petrol.</a:t>
            </a:r>
          </a:p>
        </p:txBody>
      </p:sp>
      <p:sp>
        <p:nvSpPr>
          <p:cNvPr id="3" name="TextBox 2"/>
          <p:cNvSpPr txBox="1"/>
          <p:nvPr/>
        </p:nvSpPr>
        <p:spPr>
          <a:xfrm>
            <a:off x="1119115" y="1251550"/>
            <a:ext cx="9457899" cy="400110"/>
          </a:xfrm>
          <a:prstGeom prst="rect">
            <a:avLst/>
          </a:prstGeom>
          <a:noFill/>
        </p:spPr>
        <p:txBody>
          <a:bodyPr wrap="square" rtlCol="0">
            <a:spAutoFit/>
          </a:bodyPr>
          <a:lstStyle/>
          <a:p>
            <a:r>
              <a:rPr lang="en-GB" sz="2000" dirty="0"/>
              <a:t>Distinguish between ‘intrinsic’ and ‘extrinsic’ rewards in each of the following examples</a:t>
            </a:r>
            <a:r>
              <a:rPr lang="en-GB" dirty="0"/>
              <a:t>:</a:t>
            </a:r>
          </a:p>
        </p:txBody>
      </p:sp>
      <p:sp>
        <p:nvSpPr>
          <p:cNvPr id="4" name="TextBox 3"/>
          <p:cNvSpPr txBox="1"/>
          <p:nvPr/>
        </p:nvSpPr>
        <p:spPr>
          <a:xfrm>
            <a:off x="3657600" y="354842"/>
            <a:ext cx="4380931" cy="646331"/>
          </a:xfrm>
          <a:prstGeom prst="rect">
            <a:avLst/>
          </a:prstGeom>
          <a:noFill/>
        </p:spPr>
        <p:txBody>
          <a:bodyPr wrap="square" rtlCol="0">
            <a:spAutoFit/>
          </a:bodyPr>
          <a:lstStyle/>
          <a:p>
            <a:pPr algn="ctr"/>
            <a:r>
              <a:rPr lang="en-GB" sz="3600" b="1" dirty="0" smtClean="0"/>
              <a:t>Exercise 06</a:t>
            </a:r>
            <a:endParaRPr lang="en-GB" sz="3600" b="1" dirty="0"/>
          </a:p>
        </p:txBody>
      </p:sp>
    </p:spTree>
    <p:extLst>
      <p:ext uri="{BB962C8B-B14F-4D97-AF65-F5344CB8AC3E}">
        <p14:creationId xmlns:p14="http://schemas.microsoft.com/office/powerpoint/2010/main" val="116323280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71684" y="2182755"/>
            <a:ext cx="10740788" cy="3416320"/>
          </a:xfrm>
          <a:prstGeom prst="rect">
            <a:avLst/>
          </a:prstGeom>
          <a:noFill/>
        </p:spPr>
        <p:txBody>
          <a:bodyPr wrap="square" rtlCol="0">
            <a:spAutoFit/>
          </a:bodyPr>
          <a:lstStyle/>
          <a:p>
            <a:r>
              <a:rPr lang="en-GB" sz="2400" dirty="0"/>
              <a:t>The final stage in the employment cycle is the ‘termination stage’, in which workers leave the workplace on a voluntary or involuntary basis. This stage needs to be handled carefully and sensitively by the human resource </a:t>
            </a:r>
            <a:r>
              <a:rPr lang="en-GB" sz="2400" dirty="0" smtClean="0"/>
              <a:t>manager.</a:t>
            </a:r>
          </a:p>
          <a:p>
            <a:r>
              <a:rPr lang="en-GB" sz="2400" dirty="0" smtClean="0"/>
              <a:t>Let’s first define the termination stage:</a:t>
            </a:r>
          </a:p>
          <a:p>
            <a:r>
              <a:rPr lang="en-GB" sz="2400" dirty="0"/>
              <a:t>Termination is the ending of the employment of an employee</a:t>
            </a:r>
            <a:r>
              <a:rPr lang="en-GB" sz="2400" dirty="0" smtClean="0"/>
              <a:t>.</a:t>
            </a:r>
          </a:p>
          <a:p>
            <a:r>
              <a:rPr lang="en-GB" sz="2400" dirty="0"/>
              <a:t>Termination of employment is when an employee leaves a particular work- place, ending the employment relationship. Termination of employment is usually managed by the human resource manager, who must ensure that the employee is treated both fairly and within the law.</a:t>
            </a:r>
          </a:p>
        </p:txBody>
      </p:sp>
      <p:sp>
        <p:nvSpPr>
          <p:cNvPr id="2" name="Down Arrow Callout 1"/>
          <p:cNvSpPr/>
          <p:nvPr/>
        </p:nvSpPr>
        <p:spPr>
          <a:xfrm>
            <a:off x="4500748" y="5599075"/>
            <a:ext cx="3800104" cy="1134094"/>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Two Types of Termination</a:t>
            </a:r>
            <a:endParaRPr lang="en-GB" dirty="0"/>
          </a:p>
        </p:txBody>
      </p:sp>
    </p:spTree>
    <p:extLst>
      <p:ext uri="{BB962C8B-B14F-4D97-AF65-F5344CB8AC3E}">
        <p14:creationId xmlns:p14="http://schemas.microsoft.com/office/powerpoint/2010/main" val="239578374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1188135" y="82081"/>
            <a:ext cx="9797143" cy="646331"/>
          </a:xfrm>
          <a:prstGeom prst="rect">
            <a:avLst/>
          </a:prstGeom>
          <a:noFill/>
        </p:spPr>
        <p:txBody>
          <a:bodyPr wrap="square" rtlCol="0">
            <a:spAutoFit/>
          </a:bodyPr>
          <a:lstStyle/>
          <a:p>
            <a:pPr algn="ctr"/>
            <a:r>
              <a:rPr lang="en-GB" sz="3600" b="1" dirty="0">
                <a:solidFill>
                  <a:srgbClr val="00B050"/>
                </a:solidFill>
              </a:rPr>
              <a:t>2. </a:t>
            </a:r>
            <a:r>
              <a:rPr lang="en-GB" sz="3600" b="1" dirty="0" smtClean="0">
                <a:solidFill>
                  <a:srgbClr val="00B050"/>
                </a:solidFill>
              </a:rPr>
              <a:t>Two types of Termination</a:t>
            </a:r>
            <a:endParaRPr lang="en-GB" sz="3600" b="1" dirty="0">
              <a:solidFill>
                <a:srgbClr val="00B050"/>
              </a:solidFill>
            </a:endParaRPr>
          </a:p>
        </p:txBody>
      </p:sp>
      <p:sp>
        <p:nvSpPr>
          <p:cNvPr id="3" name="Rounded Rectangle 2"/>
          <p:cNvSpPr/>
          <p:nvPr/>
        </p:nvSpPr>
        <p:spPr>
          <a:xfrm>
            <a:off x="5213267" y="1520042"/>
            <a:ext cx="3633850" cy="629392"/>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Termination</a:t>
            </a:r>
            <a:endParaRPr lang="en-GB" dirty="0"/>
          </a:p>
        </p:txBody>
      </p:sp>
      <p:cxnSp>
        <p:nvCxnSpPr>
          <p:cNvPr id="6" name="Straight Connector 5"/>
          <p:cNvCxnSpPr/>
          <p:nvPr/>
        </p:nvCxnSpPr>
        <p:spPr>
          <a:xfrm>
            <a:off x="4108862" y="2149434"/>
            <a:ext cx="0" cy="3443844"/>
          </a:xfrm>
          <a:prstGeom prst="line">
            <a:avLst/>
          </a:prstGeom>
        </p:spPr>
        <p:style>
          <a:lnRef idx="1">
            <a:schemeClr val="accent1"/>
          </a:lnRef>
          <a:fillRef idx="0">
            <a:schemeClr val="accent1"/>
          </a:fillRef>
          <a:effectRef idx="0">
            <a:schemeClr val="accent1"/>
          </a:effectRef>
          <a:fontRef idx="minor">
            <a:schemeClr val="tx1"/>
          </a:fontRef>
        </p:style>
      </p:cxnSp>
      <p:sp>
        <p:nvSpPr>
          <p:cNvPr id="9" name="Rounded Rectangle 8"/>
          <p:cNvSpPr/>
          <p:nvPr/>
        </p:nvSpPr>
        <p:spPr>
          <a:xfrm>
            <a:off x="2802577" y="2529444"/>
            <a:ext cx="2588820" cy="688769"/>
          </a:xfrm>
          <a:prstGeom prst="roundRec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GB" b="1" dirty="0" smtClean="0">
                <a:solidFill>
                  <a:schemeClr val="tx1"/>
                </a:solidFill>
              </a:rPr>
              <a:t>Voluntary </a:t>
            </a:r>
            <a:endParaRPr lang="en-GB" b="1" dirty="0">
              <a:solidFill>
                <a:schemeClr val="tx1"/>
              </a:solidFill>
            </a:endParaRPr>
          </a:p>
        </p:txBody>
      </p:sp>
      <p:sp>
        <p:nvSpPr>
          <p:cNvPr id="16" name="Rounded Rectangle 15"/>
          <p:cNvSpPr/>
          <p:nvPr/>
        </p:nvSpPr>
        <p:spPr>
          <a:xfrm>
            <a:off x="2814452" y="3550721"/>
            <a:ext cx="2588820" cy="688769"/>
          </a:xfrm>
          <a:prstGeom prst="roundRect">
            <a:avLst/>
          </a:prstGeom>
        </p:spPr>
        <p:style>
          <a:lnRef idx="3">
            <a:schemeClr val="lt1"/>
          </a:lnRef>
          <a:fillRef idx="1">
            <a:schemeClr val="accent2"/>
          </a:fillRef>
          <a:effectRef idx="1">
            <a:schemeClr val="accent2"/>
          </a:effectRef>
          <a:fontRef idx="minor">
            <a:schemeClr val="lt1"/>
          </a:fontRef>
        </p:style>
        <p:txBody>
          <a:bodyPr rtlCol="0" anchor="ctr"/>
          <a:lstStyle/>
          <a:p>
            <a:pPr algn="ctr"/>
            <a:r>
              <a:rPr lang="en-GB" dirty="0" smtClean="0"/>
              <a:t>Retirement</a:t>
            </a:r>
            <a:endParaRPr lang="en-GB" dirty="0"/>
          </a:p>
        </p:txBody>
      </p:sp>
      <p:sp>
        <p:nvSpPr>
          <p:cNvPr id="19" name="Rounded Rectangle 18"/>
          <p:cNvSpPr/>
          <p:nvPr/>
        </p:nvSpPr>
        <p:spPr>
          <a:xfrm>
            <a:off x="2802577" y="4571998"/>
            <a:ext cx="2588820" cy="688769"/>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dirty="0" smtClean="0"/>
              <a:t>Resignation </a:t>
            </a:r>
            <a:endParaRPr lang="en-GB" dirty="0"/>
          </a:p>
        </p:txBody>
      </p:sp>
      <p:cxnSp>
        <p:nvCxnSpPr>
          <p:cNvPr id="11" name="Straight Connector 10"/>
          <p:cNvCxnSpPr/>
          <p:nvPr/>
        </p:nvCxnSpPr>
        <p:spPr>
          <a:xfrm flipH="1">
            <a:off x="10058399" y="2196936"/>
            <a:ext cx="1" cy="3396342"/>
          </a:xfrm>
          <a:prstGeom prst="line">
            <a:avLst/>
          </a:prstGeom>
        </p:spPr>
        <p:style>
          <a:lnRef idx="1">
            <a:schemeClr val="accent1"/>
          </a:lnRef>
          <a:fillRef idx="0">
            <a:schemeClr val="accent1"/>
          </a:fillRef>
          <a:effectRef idx="0">
            <a:schemeClr val="accent1"/>
          </a:effectRef>
          <a:fontRef idx="minor">
            <a:schemeClr val="tx1"/>
          </a:fontRef>
        </p:style>
      </p:cxnSp>
      <p:sp>
        <p:nvSpPr>
          <p:cNvPr id="20" name="Rounded Rectangle 19"/>
          <p:cNvSpPr/>
          <p:nvPr/>
        </p:nvSpPr>
        <p:spPr>
          <a:xfrm>
            <a:off x="8763990" y="2505693"/>
            <a:ext cx="2588820" cy="688769"/>
          </a:xfrm>
          <a:prstGeom prst="roundRect">
            <a:avLst/>
          </a:prstGeom>
        </p:spPr>
        <p:style>
          <a:lnRef idx="0">
            <a:schemeClr val="accent3"/>
          </a:lnRef>
          <a:fillRef idx="3">
            <a:schemeClr val="accent3"/>
          </a:fillRef>
          <a:effectRef idx="3">
            <a:schemeClr val="accent3"/>
          </a:effectRef>
          <a:fontRef idx="minor">
            <a:schemeClr val="lt1"/>
          </a:fontRef>
        </p:style>
        <p:txBody>
          <a:bodyPr rtlCol="0" anchor="ctr"/>
          <a:lstStyle/>
          <a:p>
            <a:pPr algn="ctr"/>
            <a:r>
              <a:rPr lang="en-GB" dirty="0" smtClean="0"/>
              <a:t>Involuntary</a:t>
            </a:r>
            <a:endParaRPr lang="en-GB" dirty="0"/>
          </a:p>
        </p:txBody>
      </p:sp>
      <p:sp>
        <p:nvSpPr>
          <p:cNvPr id="21" name="Rounded Rectangle 20"/>
          <p:cNvSpPr/>
          <p:nvPr/>
        </p:nvSpPr>
        <p:spPr>
          <a:xfrm>
            <a:off x="8763990" y="3503219"/>
            <a:ext cx="2588820" cy="688769"/>
          </a:xfrm>
          <a:prstGeom prst="roundRect">
            <a:avLst/>
          </a:prstGeom>
        </p:spPr>
        <p:style>
          <a:lnRef idx="1">
            <a:schemeClr val="accent4"/>
          </a:lnRef>
          <a:fillRef idx="3">
            <a:schemeClr val="accent4"/>
          </a:fillRef>
          <a:effectRef idx="2">
            <a:schemeClr val="accent4"/>
          </a:effectRef>
          <a:fontRef idx="minor">
            <a:schemeClr val="lt1"/>
          </a:fontRef>
        </p:style>
        <p:txBody>
          <a:bodyPr rtlCol="0" anchor="ctr"/>
          <a:lstStyle/>
          <a:p>
            <a:pPr algn="ctr"/>
            <a:r>
              <a:rPr lang="en-GB" dirty="0" smtClean="0"/>
              <a:t>Retrenchment </a:t>
            </a:r>
            <a:endParaRPr lang="en-GB" dirty="0"/>
          </a:p>
        </p:txBody>
      </p:sp>
      <p:sp>
        <p:nvSpPr>
          <p:cNvPr id="23" name="Rounded Rectangle 22"/>
          <p:cNvSpPr/>
          <p:nvPr/>
        </p:nvSpPr>
        <p:spPr>
          <a:xfrm>
            <a:off x="8763990" y="4500745"/>
            <a:ext cx="2588820" cy="688769"/>
          </a:xfrm>
          <a:prstGeom prst="round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Dismissal</a:t>
            </a:r>
            <a:endParaRPr lang="en-GB" dirty="0"/>
          </a:p>
        </p:txBody>
      </p:sp>
      <p:cxnSp>
        <p:nvCxnSpPr>
          <p:cNvPr id="15" name="Straight Connector 14"/>
          <p:cNvCxnSpPr/>
          <p:nvPr/>
        </p:nvCxnSpPr>
        <p:spPr>
          <a:xfrm>
            <a:off x="4096987" y="5593278"/>
            <a:ext cx="5961412" cy="0"/>
          </a:xfrm>
          <a:prstGeom prst="line">
            <a:avLst/>
          </a:prstGeom>
        </p:spPr>
        <p:style>
          <a:lnRef idx="1">
            <a:schemeClr val="accent1"/>
          </a:lnRef>
          <a:fillRef idx="0">
            <a:schemeClr val="accent1"/>
          </a:fillRef>
          <a:effectRef idx="0">
            <a:schemeClr val="accent1"/>
          </a:effectRef>
          <a:fontRef idx="minor">
            <a:schemeClr val="tx1"/>
          </a:fontRef>
        </p:style>
      </p:cxnSp>
      <p:sp>
        <p:nvSpPr>
          <p:cNvPr id="27" name="Rounded Rectangle 26"/>
          <p:cNvSpPr/>
          <p:nvPr/>
        </p:nvSpPr>
        <p:spPr>
          <a:xfrm>
            <a:off x="5783283" y="5189514"/>
            <a:ext cx="2588820" cy="688769"/>
          </a:xfrm>
          <a:prstGeom prst="roundRect">
            <a:avLst/>
          </a:prstGeom>
        </p:spPr>
        <p:style>
          <a:lnRef idx="1">
            <a:schemeClr val="accent6"/>
          </a:lnRef>
          <a:fillRef idx="3">
            <a:schemeClr val="accent6"/>
          </a:fillRef>
          <a:effectRef idx="2">
            <a:schemeClr val="accent6"/>
          </a:effectRef>
          <a:fontRef idx="minor">
            <a:schemeClr val="lt1"/>
          </a:fontRef>
        </p:style>
        <p:txBody>
          <a:bodyPr rtlCol="0" anchor="ctr"/>
          <a:lstStyle/>
          <a:p>
            <a:pPr algn="ctr"/>
            <a:r>
              <a:rPr lang="en-GB" dirty="0" smtClean="0"/>
              <a:t>Redundancy </a:t>
            </a:r>
            <a:endParaRPr lang="en-GB" dirty="0"/>
          </a:p>
        </p:txBody>
      </p:sp>
    </p:spTree>
    <p:extLst>
      <p:ext uri="{BB962C8B-B14F-4D97-AF65-F5344CB8AC3E}">
        <p14:creationId xmlns:p14="http://schemas.microsoft.com/office/powerpoint/2010/main" val="1817392604"/>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2"/>
            <a:ext cx="11025002" cy="784256"/>
          </a:xfrm>
        </p:spPr>
        <p:style>
          <a:lnRef idx="2">
            <a:schemeClr val="accent6">
              <a:shade val="50000"/>
            </a:schemeClr>
          </a:lnRef>
          <a:fillRef idx="1">
            <a:schemeClr val="accent6"/>
          </a:fillRef>
          <a:effectRef idx="0">
            <a:schemeClr val="accent6"/>
          </a:effectRef>
          <a:fontRef idx="minor">
            <a:schemeClr val="lt1"/>
          </a:fontRef>
        </p:style>
        <p:txBody>
          <a:bodyPr>
            <a:normAutofit fontScale="90000"/>
          </a:bodyPr>
          <a:lstStyle/>
          <a:p>
            <a:pPr algn="ctr">
              <a:lnSpc>
                <a:spcPct val="100000"/>
              </a:lnSpc>
            </a:pPr>
            <a:r>
              <a:rPr lang="en-GB" sz="5400" b="1" dirty="0" smtClean="0">
                <a:solidFill>
                  <a:srgbClr val="0070C0"/>
                </a:solidFill>
                <a:latin typeface="+mn-lt"/>
                <a:ea typeface="+mn-ea"/>
                <a:cs typeface="+mn-cs"/>
              </a:rPr>
              <a:t>Voluntary Termination</a:t>
            </a:r>
            <a:r>
              <a:rPr lang="en-GB" sz="4000" b="1" dirty="0" smtClean="0">
                <a:solidFill>
                  <a:srgbClr val="00B050"/>
                </a:solidFill>
              </a:rPr>
              <a:t/>
            </a:r>
            <a:br>
              <a:rPr lang="en-GB" sz="4000" b="1" dirty="0" smtClean="0">
                <a:solidFill>
                  <a:srgbClr val="00B050"/>
                </a:solidFill>
              </a:rPr>
            </a:br>
            <a:endParaRPr lang="en-GB" sz="1400" dirty="0">
              <a:solidFill>
                <a:srgbClr val="7030A0"/>
              </a:solidFill>
            </a:endParaRPr>
          </a:p>
        </p:txBody>
      </p:sp>
      <p:sp>
        <p:nvSpPr>
          <p:cNvPr id="4" name="TextBox 3"/>
          <p:cNvSpPr txBox="1"/>
          <p:nvPr/>
        </p:nvSpPr>
        <p:spPr>
          <a:xfrm>
            <a:off x="4824459" y="2479679"/>
            <a:ext cx="45719" cy="805218"/>
          </a:xfrm>
          <a:prstGeom prst="rect">
            <a:avLst/>
          </a:prstGeom>
          <a:noFill/>
        </p:spPr>
        <p:txBody>
          <a:bodyPr wrap="square" rtlCol="0">
            <a:spAutoFit/>
          </a:bodyPr>
          <a:lstStyle/>
          <a:p>
            <a:endParaRPr lang="en-GB" dirty="0"/>
          </a:p>
        </p:txBody>
      </p:sp>
      <p:sp>
        <p:nvSpPr>
          <p:cNvPr id="8" name="Left Brace 7"/>
          <p:cNvSpPr/>
          <p:nvPr/>
        </p:nvSpPr>
        <p:spPr>
          <a:xfrm rot="5400000">
            <a:off x="5491775" y="-1644168"/>
            <a:ext cx="998655" cy="6234548"/>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9" name="Rounded Rectangle 8"/>
          <p:cNvSpPr/>
          <p:nvPr/>
        </p:nvSpPr>
        <p:spPr>
          <a:xfrm>
            <a:off x="1662545" y="1972433"/>
            <a:ext cx="2446317" cy="48801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Retirement </a:t>
            </a:r>
            <a:endParaRPr lang="en-GB" dirty="0"/>
          </a:p>
        </p:txBody>
      </p:sp>
      <p:sp>
        <p:nvSpPr>
          <p:cNvPr id="10" name="Rectangle 9"/>
          <p:cNvSpPr/>
          <p:nvPr/>
        </p:nvSpPr>
        <p:spPr>
          <a:xfrm>
            <a:off x="8025915" y="1972432"/>
            <a:ext cx="2446317" cy="48801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GB" dirty="0" smtClean="0"/>
              <a:t>Resignation</a:t>
            </a:r>
            <a:endParaRPr lang="en-GB" dirty="0"/>
          </a:p>
        </p:txBody>
      </p:sp>
      <p:cxnSp>
        <p:nvCxnSpPr>
          <p:cNvPr id="13" name="Straight Arrow Connector 12"/>
          <p:cNvCxnSpPr>
            <a:stCxn id="9" idx="2"/>
          </p:cNvCxnSpPr>
          <p:nvPr/>
        </p:nvCxnSpPr>
        <p:spPr>
          <a:xfrm flipH="1">
            <a:off x="2873828" y="2460452"/>
            <a:ext cx="11876" cy="258997"/>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1104406" y="2719450"/>
            <a:ext cx="4322618" cy="3479470"/>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pPr algn="just"/>
            <a:r>
              <a:rPr lang="en-GB" sz="1600" dirty="0">
                <a:solidFill>
                  <a:schemeClr val="tx1"/>
                </a:solidFill>
              </a:rPr>
              <a:t>Retirement is when an employee voluntarily leaves the workplace and the work- force. Until the mid-1980s, it was common for men to retire once they reached 65 years of age and women when they reached 60 years of age. Since changes to legislation in the 1990s, there has been no ‘</a:t>
            </a:r>
            <a:r>
              <a:rPr lang="en-GB" sz="1600" dirty="0" err="1">
                <a:solidFill>
                  <a:schemeClr val="tx1"/>
                </a:solidFill>
              </a:rPr>
              <a:t>offi</a:t>
            </a:r>
            <a:r>
              <a:rPr lang="en-GB" sz="1600" dirty="0">
                <a:solidFill>
                  <a:schemeClr val="tx1"/>
                </a:solidFill>
              </a:rPr>
              <a:t> </a:t>
            </a:r>
            <a:r>
              <a:rPr lang="en-GB" sz="1600" dirty="0" err="1">
                <a:solidFill>
                  <a:schemeClr val="tx1"/>
                </a:solidFill>
              </a:rPr>
              <a:t>cial</a:t>
            </a:r>
            <a:r>
              <a:rPr lang="en-GB" sz="1600" dirty="0">
                <a:solidFill>
                  <a:schemeClr val="tx1"/>
                </a:solidFill>
              </a:rPr>
              <a:t>’ retirement age. People now can choose when they would like to retire. A recent trend is for people to retire ‘early’ — that is, in their mid- to late 50s. The way businesses have approached employee retirement has also changed. Today, many organisations provide advice and </a:t>
            </a:r>
            <a:r>
              <a:rPr lang="en-GB" sz="1600" dirty="0" err="1">
                <a:solidFill>
                  <a:schemeClr val="tx1"/>
                </a:solidFill>
              </a:rPr>
              <a:t>assis</a:t>
            </a:r>
            <a:r>
              <a:rPr lang="en-GB" sz="1600" dirty="0">
                <a:solidFill>
                  <a:schemeClr val="tx1"/>
                </a:solidFill>
              </a:rPr>
              <a:t>- </a:t>
            </a:r>
            <a:r>
              <a:rPr lang="en-GB" sz="1600" dirty="0" err="1">
                <a:solidFill>
                  <a:schemeClr val="tx1"/>
                </a:solidFill>
              </a:rPr>
              <a:t>tance</a:t>
            </a:r>
            <a:r>
              <a:rPr lang="en-GB" sz="1600" dirty="0">
                <a:solidFill>
                  <a:schemeClr val="tx1"/>
                </a:solidFill>
              </a:rPr>
              <a:t> to employees to help them prepare for retirement.</a:t>
            </a:r>
          </a:p>
        </p:txBody>
      </p:sp>
      <p:sp>
        <p:nvSpPr>
          <p:cNvPr id="15" name="Rectangle 14"/>
          <p:cNvSpPr/>
          <p:nvPr/>
        </p:nvSpPr>
        <p:spPr>
          <a:xfrm>
            <a:off x="7365779" y="2719931"/>
            <a:ext cx="4322618" cy="3478990"/>
          </a:xfrm>
          <a:prstGeom prst="rect">
            <a:avLst/>
          </a:prstGeom>
        </p:spPr>
        <p:style>
          <a:lnRef idx="3">
            <a:schemeClr val="lt1"/>
          </a:lnRef>
          <a:fillRef idx="1">
            <a:schemeClr val="accent6"/>
          </a:fillRef>
          <a:effectRef idx="1">
            <a:schemeClr val="accent6"/>
          </a:effectRef>
          <a:fontRef idx="minor">
            <a:schemeClr val="lt1"/>
          </a:fontRef>
        </p:style>
        <p:txBody>
          <a:bodyPr rtlCol="0" anchor="t"/>
          <a:lstStyle/>
          <a:p>
            <a:pPr algn="just"/>
            <a:r>
              <a:rPr lang="en-GB" sz="1600" dirty="0">
                <a:solidFill>
                  <a:schemeClr val="tx1"/>
                </a:solidFill>
              </a:rPr>
              <a:t>Resignation </a:t>
            </a:r>
            <a:r>
              <a:rPr lang="en-GB" sz="1600" dirty="0" smtClean="0">
                <a:solidFill>
                  <a:schemeClr val="tx1"/>
                </a:solidFill>
              </a:rPr>
              <a:t>, </a:t>
            </a:r>
            <a:r>
              <a:rPr lang="en-GB" sz="1600" dirty="0">
                <a:solidFill>
                  <a:schemeClr val="tx1"/>
                </a:solidFill>
              </a:rPr>
              <a:t>or ‘quitting’, is a voluntary ending of the employment relationship. People resign for a variety of reasons, including</a:t>
            </a:r>
            <a:r>
              <a:rPr lang="en-GB" sz="1600" dirty="0" smtClean="0">
                <a:solidFill>
                  <a:schemeClr val="tx1"/>
                </a:solidFill>
              </a:rPr>
              <a:t>:</a:t>
            </a:r>
          </a:p>
          <a:p>
            <a:pPr algn="just"/>
            <a:r>
              <a:rPr lang="en-GB" sz="1600" dirty="0" smtClean="0">
                <a:solidFill>
                  <a:schemeClr val="tx1"/>
                </a:solidFill>
              </a:rPr>
              <a:t>• The </a:t>
            </a:r>
            <a:r>
              <a:rPr lang="en-GB" sz="1600" dirty="0">
                <a:solidFill>
                  <a:schemeClr val="tx1"/>
                </a:solidFill>
              </a:rPr>
              <a:t>offer of a promotion with another business </a:t>
            </a:r>
            <a:r>
              <a:rPr lang="en-GB" sz="1600" dirty="0" smtClean="0">
                <a:solidFill>
                  <a:schemeClr val="tx1"/>
                </a:solidFill>
              </a:rPr>
              <a:t>• To </a:t>
            </a:r>
            <a:r>
              <a:rPr lang="en-GB" sz="1600" dirty="0">
                <a:solidFill>
                  <a:schemeClr val="tx1"/>
                </a:solidFill>
              </a:rPr>
              <a:t>start their own business </a:t>
            </a:r>
            <a:endParaRPr lang="en-GB" sz="1600" dirty="0" smtClean="0">
              <a:solidFill>
                <a:schemeClr val="tx1"/>
              </a:solidFill>
            </a:endParaRPr>
          </a:p>
          <a:p>
            <a:pPr algn="just"/>
            <a:r>
              <a:rPr lang="en-GB" sz="1600" dirty="0" smtClean="0">
                <a:solidFill>
                  <a:schemeClr val="tx1"/>
                </a:solidFill>
              </a:rPr>
              <a:t>• Boredom </a:t>
            </a:r>
            <a:r>
              <a:rPr lang="en-GB" sz="1600" dirty="0">
                <a:solidFill>
                  <a:schemeClr val="tx1"/>
                </a:solidFill>
              </a:rPr>
              <a:t>with their present job </a:t>
            </a:r>
            <a:endParaRPr lang="en-GB" sz="1600" dirty="0" smtClean="0">
              <a:solidFill>
                <a:schemeClr val="tx1"/>
              </a:solidFill>
            </a:endParaRPr>
          </a:p>
          <a:p>
            <a:pPr algn="just"/>
            <a:r>
              <a:rPr lang="en-GB" sz="1600" dirty="0" smtClean="0">
                <a:solidFill>
                  <a:schemeClr val="tx1"/>
                </a:solidFill>
              </a:rPr>
              <a:t>• A </a:t>
            </a:r>
            <a:r>
              <a:rPr lang="en-GB" sz="1600" dirty="0">
                <a:solidFill>
                  <a:schemeClr val="tx1"/>
                </a:solidFill>
              </a:rPr>
              <a:t>change of lifestyle. Usually, the employee needs to give the employer sufficient notice of his or her intention to resign. The length of notice varies from job to job, ranging from a few hours for casual employees to a month for some professionals.</a:t>
            </a:r>
          </a:p>
        </p:txBody>
      </p:sp>
      <p:cxnSp>
        <p:nvCxnSpPr>
          <p:cNvPr id="17" name="Straight Arrow Connector 16"/>
          <p:cNvCxnSpPr>
            <a:stCxn id="10" idx="2"/>
          </p:cNvCxnSpPr>
          <p:nvPr/>
        </p:nvCxnSpPr>
        <p:spPr>
          <a:xfrm>
            <a:off x="9249074" y="2460451"/>
            <a:ext cx="1804" cy="258998"/>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2" name="Right Arrow 21"/>
          <p:cNvSpPr/>
          <p:nvPr/>
        </p:nvSpPr>
        <p:spPr>
          <a:xfrm>
            <a:off x="431075" y="6400803"/>
            <a:ext cx="934587" cy="166254"/>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23" name="Rectangle 22"/>
          <p:cNvSpPr/>
          <p:nvPr/>
        </p:nvSpPr>
        <p:spPr>
          <a:xfrm>
            <a:off x="1365662" y="6272440"/>
            <a:ext cx="10450286" cy="419309"/>
          </a:xfrm>
          <a:prstGeom prst="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GB" sz="1600" dirty="0"/>
              <a:t>Whenever an organisation wants to downsize — that is, decrease the size of its operation — it will not fill vacancies that have come about due to retirements and resignations.</a:t>
            </a:r>
          </a:p>
        </p:txBody>
      </p:sp>
    </p:spTree>
    <p:extLst>
      <p:ext uri="{BB962C8B-B14F-4D97-AF65-F5344CB8AC3E}">
        <p14:creationId xmlns:p14="http://schemas.microsoft.com/office/powerpoint/2010/main" val="3730375132"/>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2"/>
            <a:ext cx="11025002" cy="926759"/>
          </a:xfrm>
        </p:spPr>
        <p:txBody>
          <a:bodyPr>
            <a:normAutofit fontScale="90000"/>
          </a:bodyPr>
          <a:lstStyle/>
          <a:p>
            <a:pPr algn="just">
              <a:lnSpc>
                <a:spcPct val="100000"/>
              </a:lnSpc>
            </a:pPr>
            <a:r>
              <a:rPr lang="en-GB" sz="4000" b="1" dirty="0" smtClean="0">
                <a:solidFill>
                  <a:srgbClr val="00B050"/>
                </a:solidFill>
              </a:rPr>
              <a:t/>
            </a:r>
            <a:br>
              <a:rPr lang="en-GB" sz="4000" b="1" dirty="0" smtClean="0">
                <a:solidFill>
                  <a:srgbClr val="00B050"/>
                </a:solidFill>
              </a:rPr>
            </a:br>
            <a:r>
              <a:rPr lang="en-GB" sz="2000" dirty="0" smtClean="0"/>
              <a:t>Redundancy </a:t>
            </a:r>
            <a:r>
              <a:rPr lang="en-GB" sz="2000" dirty="0"/>
              <a:t>occurs when a person’s job no longer exists, usually due to technological changes, an organisational restructure or a merger or acquisition.</a:t>
            </a:r>
            <a:endParaRPr lang="en-GB" sz="1400" dirty="0">
              <a:solidFill>
                <a:srgbClr val="7030A0"/>
              </a:solidFill>
            </a:endParaRPr>
          </a:p>
        </p:txBody>
      </p:sp>
      <p:sp>
        <p:nvSpPr>
          <p:cNvPr id="4" name="TextBox 3"/>
          <p:cNvSpPr txBox="1"/>
          <p:nvPr/>
        </p:nvSpPr>
        <p:spPr>
          <a:xfrm>
            <a:off x="2348833" y="73459"/>
            <a:ext cx="7724633" cy="523220"/>
          </a:xfrm>
          <a:prstGeom prst="rect">
            <a:avLst/>
          </a:prstGeom>
          <a:noFill/>
        </p:spPr>
        <p:txBody>
          <a:bodyPr wrap="square" rtlCol="0">
            <a:spAutoFit/>
          </a:bodyPr>
          <a:lstStyle/>
          <a:p>
            <a:pPr algn="ctr"/>
            <a:r>
              <a:rPr lang="en-GB" sz="2800" b="1" dirty="0">
                <a:solidFill>
                  <a:schemeClr val="bg2">
                    <a:lumMod val="50000"/>
                  </a:schemeClr>
                </a:solidFill>
              </a:rPr>
              <a:t>Redundancy  —  voluntary  and  involuntary</a:t>
            </a:r>
          </a:p>
        </p:txBody>
      </p:sp>
      <p:sp>
        <p:nvSpPr>
          <p:cNvPr id="8" name="Rectangle 7"/>
          <p:cNvSpPr/>
          <p:nvPr/>
        </p:nvSpPr>
        <p:spPr>
          <a:xfrm>
            <a:off x="1165523" y="3420909"/>
            <a:ext cx="4582133" cy="2339102"/>
          </a:xfrm>
          <a:prstGeom prst="rect">
            <a:avLst/>
          </a:prstGeom>
          <a:blipFill>
            <a:blip r:embed="rId2"/>
            <a:tile tx="0" ty="0" sx="100000" sy="100000" flip="none" algn="tl"/>
          </a:blipFill>
          <a:ln w="38100">
            <a:solidFill>
              <a:schemeClr val="tx1"/>
            </a:solidFill>
          </a:ln>
        </p:spPr>
        <p:txBody>
          <a:bodyPr wrap="square">
            <a:spAutoFit/>
          </a:bodyPr>
          <a:lstStyle/>
          <a:p>
            <a:pPr algn="ctr"/>
            <a:r>
              <a:rPr lang="en-GB" sz="2000" b="1" dirty="0" smtClean="0">
                <a:solidFill>
                  <a:srgbClr val="FF0000"/>
                </a:solidFill>
              </a:rPr>
              <a:t>Voluntary Redundancy</a:t>
            </a:r>
            <a:endParaRPr lang="en-GB" sz="2000" b="1" dirty="0">
              <a:solidFill>
                <a:srgbClr val="FF0000"/>
              </a:solidFill>
            </a:endParaRPr>
          </a:p>
          <a:p>
            <a:pPr algn="just" defTabSz="179388"/>
            <a:r>
              <a:rPr lang="en-GB" dirty="0"/>
              <a:t>Voluntary redundancy occurs when the organisation wishes to reduce either the size or the nature of its workforce, and decides how many employees should be ‘let go’. Employees are informed of the situation and given the opportunity to nominate themselves for voluntary redundancy</a:t>
            </a:r>
            <a:endParaRPr lang="en-GB" sz="3200" dirty="0"/>
          </a:p>
        </p:txBody>
      </p:sp>
      <p:sp>
        <p:nvSpPr>
          <p:cNvPr id="13" name="Rectangle 12"/>
          <p:cNvSpPr/>
          <p:nvPr/>
        </p:nvSpPr>
        <p:spPr>
          <a:xfrm>
            <a:off x="7263566" y="3384198"/>
            <a:ext cx="4497136" cy="2308324"/>
          </a:xfrm>
          <a:prstGeom prst="rect">
            <a:avLst/>
          </a:prstGeom>
          <a:blipFill>
            <a:blip r:embed="rId2"/>
            <a:tile tx="0" ty="0" sx="100000" sy="100000" flip="none" algn="tl"/>
          </a:blipFill>
          <a:ln w="38100">
            <a:solidFill>
              <a:schemeClr val="tx1"/>
            </a:solidFill>
          </a:ln>
        </p:spPr>
        <p:txBody>
          <a:bodyPr wrap="square">
            <a:spAutoFit/>
          </a:bodyPr>
          <a:lstStyle/>
          <a:p>
            <a:pPr algn="ctr"/>
            <a:r>
              <a:rPr lang="en-GB" b="1" dirty="0" smtClean="0">
                <a:solidFill>
                  <a:srgbClr val="FF0000"/>
                </a:solidFill>
              </a:rPr>
              <a:t>Involuntary Redundancy</a:t>
            </a:r>
          </a:p>
          <a:p>
            <a:r>
              <a:rPr lang="en-GB" dirty="0"/>
              <a:t>Involuntary redundancy occurs when an employee is asked to leave the business against his or her will. In this case, the employee is not at fault in any way; the decision to make the employee redundant is purely based on the ongoing needs of the organisation</a:t>
            </a:r>
          </a:p>
        </p:txBody>
      </p:sp>
      <p:sp>
        <p:nvSpPr>
          <p:cNvPr id="3" name="TextBox 2"/>
          <p:cNvSpPr txBox="1"/>
          <p:nvPr/>
        </p:nvSpPr>
        <p:spPr>
          <a:xfrm>
            <a:off x="1043160" y="1232344"/>
            <a:ext cx="10412917" cy="923330"/>
          </a:xfrm>
          <a:prstGeom prst="rect">
            <a:avLst/>
          </a:prstGeom>
          <a:noFill/>
        </p:spPr>
        <p:txBody>
          <a:bodyPr wrap="square" rtlCol="0">
            <a:spAutoFit/>
          </a:bodyPr>
          <a:lstStyle/>
          <a:p>
            <a:r>
              <a:rPr lang="en-GB" dirty="0"/>
              <a:t>Redundancy occurs when the job a person does is no longer necessary, usually due to technological changes, restructuring or a merger or acquisition. Unless the existing employee can be retrained for another job, he or she will be made redundant</a:t>
            </a:r>
          </a:p>
        </p:txBody>
      </p:sp>
      <p:sp>
        <p:nvSpPr>
          <p:cNvPr id="5" name="Rectangle 4"/>
          <p:cNvSpPr/>
          <p:nvPr/>
        </p:nvSpPr>
        <p:spPr>
          <a:xfrm>
            <a:off x="4381995" y="2155674"/>
            <a:ext cx="4001984" cy="59940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solidFill>
                  <a:schemeClr val="bg2">
                    <a:lumMod val="50000"/>
                  </a:schemeClr>
                </a:solidFill>
              </a:rPr>
              <a:t>Redundancy</a:t>
            </a:r>
            <a:endParaRPr lang="en-GB" dirty="0"/>
          </a:p>
        </p:txBody>
      </p:sp>
      <p:cxnSp>
        <p:nvCxnSpPr>
          <p:cNvPr id="7" name="Straight Arrow Connector 6"/>
          <p:cNvCxnSpPr/>
          <p:nvPr/>
        </p:nvCxnSpPr>
        <p:spPr>
          <a:xfrm>
            <a:off x="3444714" y="3100984"/>
            <a:ext cx="11875" cy="319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5" name="Straight Arrow Connector 14"/>
          <p:cNvCxnSpPr/>
          <p:nvPr/>
        </p:nvCxnSpPr>
        <p:spPr>
          <a:xfrm>
            <a:off x="9605159" y="3064273"/>
            <a:ext cx="11875" cy="319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6" name="Straight Arrow Connector 15"/>
          <p:cNvCxnSpPr/>
          <p:nvPr/>
        </p:nvCxnSpPr>
        <p:spPr>
          <a:xfrm>
            <a:off x="6382987" y="2768894"/>
            <a:ext cx="11875" cy="319925"/>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flipV="1">
            <a:off x="3444714" y="3058646"/>
            <a:ext cx="6172320" cy="4233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826504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75873"/>
            <a:ext cx="11025002" cy="1965849"/>
          </a:xfrm>
        </p:spPr>
        <p:txBody>
          <a:bodyPr>
            <a:normAutofit/>
          </a:bodyPr>
          <a:lstStyle/>
          <a:p>
            <a:pPr algn="ctr">
              <a:lnSpc>
                <a:spcPct val="100000"/>
              </a:lnSpc>
            </a:pPr>
            <a:r>
              <a:rPr lang="en-GB" sz="2800" b="1" dirty="0" smtClean="0">
                <a:solidFill>
                  <a:schemeClr val="bg2">
                    <a:lumMod val="50000"/>
                  </a:schemeClr>
                </a:solidFill>
                <a:latin typeface="+mn-lt"/>
                <a:ea typeface="+mn-ea"/>
                <a:cs typeface="+mn-cs"/>
              </a:rPr>
              <a:t/>
            </a:r>
            <a:br>
              <a:rPr lang="en-GB" sz="2800" b="1" dirty="0" smtClean="0">
                <a:solidFill>
                  <a:schemeClr val="bg2">
                    <a:lumMod val="50000"/>
                  </a:schemeClr>
                </a:solidFill>
                <a:latin typeface="+mn-lt"/>
                <a:ea typeface="+mn-ea"/>
                <a:cs typeface="+mn-cs"/>
              </a:rPr>
            </a:br>
            <a:r>
              <a:rPr lang="en-GB" sz="2800" b="1" dirty="0" smtClean="0">
                <a:solidFill>
                  <a:srgbClr val="0070C0"/>
                </a:solidFill>
                <a:latin typeface="+mn-lt"/>
                <a:ea typeface="+mn-ea"/>
                <a:cs typeface="+mn-cs"/>
              </a:rPr>
              <a:t>Involuntary Termination</a:t>
            </a:r>
            <a:r>
              <a:rPr lang="en-GB" sz="4000" b="1" dirty="0" smtClean="0">
                <a:solidFill>
                  <a:srgbClr val="00B050"/>
                </a:solidFill>
              </a:rPr>
              <a:t/>
            </a:r>
            <a:br>
              <a:rPr lang="en-GB" sz="4000" b="1" dirty="0" smtClean="0">
                <a:solidFill>
                  <a:srgbClr val="00B050"/>
                </a:solidFill>
              </a:rPr>
            </a:br>
            <a:r>
              <a:rPr lang="en-GB" sz="1400" dirty="0"/>
              <a:t/>
            </a:r>
            <a:br>
              <a:rPr lang="en-GB" sz="1400" dirty="0"/>
            </a:br>
            <a:r>
              <a:rPr lang="en-GB" sz="1400" b="1" dirty="0" smtClean="0">
                <a:solidFill>
                  <a:srgbClr val="7030A0"/>
                </a:solidFill>
              </a:rPr>
              <a:t>  </a:t>
            </a:r>
            <a:endParaRPr lang="en-GB" sz="1400" dirty="0">
              <a:solidFill>
                <a:srgbClr val="7030A0"/>
              </a:solidFill>
            </a:endParaRPr>
          </a:p>
        </p:txBody>
      </p:sp>
      <p:sp>
        <p:nvSpPr>
          <p:cNvPr id="4" name="Rectangle 3"/>
          <p:cNvSpPr/>
          <p:nvPr/>
        </p:nvSpPr>
        <p:spPr>
          <a:xfrm>
            <a:off x="1314376" y="1978194"/>
            <a:ext cx="4363093" cy="3930733"/>
          </a:xfrm>
          <a:prstGeom prst="rect">
            <a:avLst/>
          </a:prstGeom>
        </p:spPr>
        <p:style>
          <a:lnRef idx="1">
            <a:schemeClr val="accent4"/>
          </a:lnRef>
          <a:fillRef idx="2">
            <a:schemeClr val="accent4"/>
          </a:fillRef>
          <a:effectRef idx="1">
            <a:schemeClr val="accent4"/>
          </a:effectRef>
          <a:fontRef idx="minor">
            <a:schemeClr val="dk1"/>
          </a:fontRef>
        </p:style>
        <p:txBody>
          <a:bodyPr rtlCol="0" anchor="t"/>
          <a:lstStyle/>
          <a:p>
            <a:pPr algn="just"/>
            <a:r>
              <a:rPr lang="en-GB" dirty="0"/>
              <a:t>Retrenchment is sometimes called redundancy, but there is a subtle difference between the two terms. Redundancy occurs due to the permanent elimination of some jobs, because organisational or technological change has removed the need for those particular skills. Retrenchment is employee termination due to lack of </a:t>
            </a:r>
            <a:r>
              <a:rPr lang="en-GB" dirty="0" smtClean="0"/>
              <a:t>sufficient </a:t>
            </a:r>
            <a:r>
              <a:rPr lang="en-GB" dirty="0"/>
              <a:t>work to keep the employee fully occupied. Retrenchment is a cyclical phenomenon tied closely to the level of economic activity. The end result of both retrenchment and redundancy is that the employee is out of a job.</a:t>
            </a:r>
          </a:p>
        </p:txBody>
      </p:sp>
      <p:sp>
        <p:nvSpPr>
          <p:cNvPr id="5" name="Rectangle 4"/>
          <p:cNvSpPr/>
          <p:nvPr/>
        </p:nvSpPr>
        <p:spPr>
          <a:xfrm>
            <a:off x="8047859" y="1918817"/>
            <a:ext cx="3918857" cy="3930733"/>
          </a:xfrm>
          <a:prstGeom prst="rect">
            <a:avLst/>
          </a:prstGeom>
        </p:spPr>
        <p:style>
          <a:lnRef idx="1">
            <a:schemeClr val="accent6"/>
          </a:lnRef>
          <a:fillRef idx="2">
            <a:schemeClr val="accent6"/>
          </a:fillRef>
          <a:effectRef idx="1">
            <a:schemeClr val="accent6"/>
          </a:effectRef>
          <a:fontRef idx="minor">
            <a:schemeClr val="dk1"/>
          </a:fontRef>
        </p:style>
        <p:txBody>
          <a:bodyPr rtlCol="0" anchor="t"/>
          <a:lstStyle/>
          <a:p>
            <a:pPr algn="just"/>
            <a:r>
              <a:rPr lang="en-GB" dirty="0"/>
              <a:t>There will be occasions when the behaviour of an employee is unacceptable and it then becomes necessary for an organisation to terminate the employment contract of that employee. This is called </a:t>
            </a:r>
            <a:r>
              <a:rPr lang="en-GB" b="1" dirty="0">
                <a:solidFill>
                  <a:srgbClr val="FF0000"/>
                </a:solidFill>
              </a:rPr>
              <a:t>dismissal</a:t>
            </a:r>
            <a:r>
              <a:rPr lang="en-GB" b="1" dirty="0" smtClean="0">
                <a:solidFill>
                  <a:srgbClr val="FF0000"/>
                </a:solidFill>
              </a:rPr>
              <a:t>.</a:t>
            </a:r>
          </a:p>
          <a:p>
            <a:pPr algn="just"/>
            <a:r>
              <a:rPr lang="en-GB" b="1" dirty="0" smtClean="0">
                <a:solidFill>
                  <a:srgbClr val="FF0000"/>
                </a:solidFill>
              </a:rPr>
              <a:t>There are various forms of dismissal.</a:t>
            </a:r>
            <a:endParaRPr lang="en-GB" b="1" dirty="0">
              <a:solidFill>
                <a:srgbClr val="FF0000"/>
              </a:solidFill>
            </a:endParaRPr>
          </a:p>
        </p:txBody>
      </p:sp>
      <p:cxnSp>
        <p:nvCxnSpPr>
          <p:cNvPr id="7" name="Straight Connector 6"/>
          <p:cNvCxnSpPr/>
          <p:nvPr/>
        </p:nvCxnSpPr>
        <p:spPr>
          <a:xfrm>
            <a:off x="5854535" y="1158797"/>
            <a:ext cx="0" cy="575000"/>
          </a:xfrm>
          <a:prstGeom prst="line">
            <a:avLst/>
          </a:prstGeom>
        </p:spPr>
        <p:style>
          <a:lnRef idx="1">
            <a:schemeClr val="accent1"/>
          </a:lnRef>
          <a:fillRef idx="0">
            <a:schemeClr val="accent1"/>
          </a:fillRef>
          <a:effectRef idx="0">
            <a:schemeClr val="accent1"/>
          </a:effectRef>
          <a:fontRef idx="minor">
            <a:schemeClr val="tx1"/>
          </a:fontRef>
        </p:style>
      </p:cxnSp>
      <p:cxnSp>
        <p:nvCxnSpPr>
          <p:cNvPr id="8" name="Straight Connector 7"/>
          <p:cNvCxnSpPr/>
          <p:nvPr/>
        </p:nvCxnSpPr>
        <p:spPr>
          <a:xfrm>
            <a:off x="3669475" y="1733797"/>
            <a:ext cx="5537514" cy="0"/>
          </a:xfrm>
          <a:prstGeom prst="line">
            <a:avLst/>
          </a:prstGeom>
        </p:spPr>
        <p:style>
          <a:lnRef idx="1">
            <a:schemeClr val="accent1"/>
          </a:lnRef>
          <a:fillRef idx="0">
            <a:schemeClr val="accent1"/>
          </a:fillRef>
          <a:effectRef idx="0">
            <a:schemeClr val="accent1"/>
          </a:effectRef>
          <a:fontRef idx="minor">
            <a:schemeClr val="tx1"/>
          </a:fontRef>
        </p:style>
      </p:cxnSp>
      <p:sp>
        <p:nvSpPr>
          <p:cNvPr id="14" name="Rectangle 13"/>
          <p:cNvSpPr/>
          <p:nvPr/>
        </p:nvSpPr>
        <p:spPr>
          <a:xfrm>
            <a:off x="2244436" y="1446297"/>
            <a:ext cx="1733798" cy="531897"/>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b="1" dirty="0" smtClean="0">
                <a:solidFill>
                  <a:srgbClr val="FF0000"/>
                </a:solidFill>
              </a:rPr>
              <a:t>Retrenchment </a:t>
            </a:r>
            <a:endParaRPr lang="en-GB" b="1" dirty="0">
              <a:solidFill>
                <a:srgbClr val="FF0000"/>
              </a:solidFill>
            </a:endParaRPr>
          </a:p>
        </p:txBody>
      </p:sp>
      <p:sp>
        <p:nvSpPr>
          <p:cNvPr id="15" name="Rectangle 14"/>
          <p:cNvSpPr/>
          <p:nvPr/>
        </p:nvSpPr>
        <p:spPr>
          <a:xfrm>
            <a:off x="9206989" y="1386920"/>
            <a:ext cx="1733798" cy="531897"/>
          </a:xfrm>
          <a:prstGeom prst="rect">
            <a:avLst/>
          </a:prstGeom>
        </p:spPr>
        <p:style>
          <a:lnRef idx="0">
            <a:schemeClr val="accent5"/>
          </a:lnRef>
          <a:fillRef idx="3">
            <a:schemeClr val="accent5"/>
          </a:fillRef>
          <a:effectRef idx="3">
            <a:schemeClr val="accent5"/>
          </a:effectRef>
          <a:fontRef idx="minor">
            <a:schemeClr val="lt1"/>
          </a:fontRef>
        </p:style>
        <p:txBody>
          <a:bodyPr rtlCol="0" anchor="ctr"/>
          <a:lstStyle/>
          <a:p>
            <a:pPr algn="ctr"/>
            <a:r>
              <a:rPr lang="en-GB" b="1" dirty="0" smtClean="0">
                <a:solidFill>
                  <a:srgbClr val="FF0000"/>
                </a:solidFill>
              </a:rPr>
              <a:t>Dismissal</a:t>
            </a:r>
            <a:endParaRPr lang="en-GB" b="1" dirty="0">
              <a:solidFill>
                <a:srgbClr val="FF0000"/>
              </a:solidFill>
            </a:endParaRPr>
          </a:p>
        </p:txBody>
      </p:sp>
      <p:sp>
        <p:nvSpPr>
          <p:cNvPr id="3" name="Down Arrow Callout 2"/>
          <p:cNvSpPr/>
          <p:nvPr/>
        </p:nvSpPr>
        <p:spPr>
          <a:xfrm>
            <a:off x="8393373" y="4148919"/>
            <a:ext cx="3193576" cy="1555845"/>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dirty="0" smtClean="0"/>
              <a:t>Forms of Dismissal</a:t>
            </a:r>
            <a:endParaRPr lang="en-GB" dirty="0"/>
          </a:p>
        </p:txBody>
      </p:sp>
    </p:spTree>
    <p:extLst>
      <p:ext uri="{BB962C8B-B14F-4D97-AF65-F5344CB8AC3E}">
        <p14:creationId xmlns:p14="http://schemas.microsoft.com/office/powerpoint/2010/main" val="42814534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1"/>
            <a:ext cx="11025002" cy="1965849"/>
          </a:xfrm>
        </p:spPr>
        <p:txBody>
          <a:bodyPr>
            <a:normAutofit/>
          </a:bodyPr>
          <a:lstStyle/>
          <a:p>
            <a:pPr algn="ctr">
              <a:lnSpc>
                <a:spcPct val="100000"/>
              </a:lnSpc>
            </a:pPr>
            <a:r>
              <a:rPr lang="en-GB" b="1" dirty="0" smtClean="0">
                <a:solidFill>
                  <a:srgbClr val="00B0F0"/>
                </a:solidFill>
              </a:rPr>
              <a:t>Forms of Dismissal</a:t>
            </a:r>
            <a:r>
              <a:rPr lang="en-GB" sz="4000" b="1" dirty="0" smtClean="0">
                <a:solidFill>
                  <a:srgbClr val="00B050"/>
                </a:solidFill>
              </a:rPr>
              <a:t/>
            </a:r>
            <a:br>
              <a:rPr lang="en-GB" sz="4000" b="1" dirty="0" smtClean="0">
                <a:solidFill>
                  <a:srgbClr val="00B050"/>
                </a:solidFill>
              </a:rPr>
            </a:br>
            <a:r>
              <a:rPr lang="en-GB" sz="1400" dirty="0"/>
              <a:t/>
            </a:r>
            <a:br>
              <a:rPr lang="en-GB" sz="1400" dirty="0"/>
            </a:br>
            <a:r>
              <a:rPr lang="en-GB" sz="1400" b="1" dirty="0" smtClean="0">
                <a:solidFill>
                  <a:srgbClr val="7030A0"/>
                </a:solidFill>
              </a:rPr>
              <a:t>  </a:t>
            </a:r>
            <a:endParaRPr lang="en-GB" sz="1400" dirty="0">
              <a:solidFill>
                <a:srgbClr val="7030A0"/>
              </a:solidFill>
            </a:endParaRPr>
          </a:p>
        </p:txBody>
      </p:sp>
      <p:sp>
        <p:nvSpPr>
          <p:cNvPr id="3" name="TextBox 2"/>
          <p:cNvSpPr txBox="1"/>
          <p:nvPr/>
        </p:nvSpPr>
        <p:spPr>
          <a:xfrm>
            <a:off x="717850" y="971136"/>
            <a:ext cx="10972799" cy="4801314"/>
          </a:xfrm>
          <a:prstGeom prst="rect">
            <a:avLst/>
          </a:prstGeom>
          <a:noFill/>
        </p:spPr>
        <p:txBody>
          <a:bodyPr wrap="square" rtlCol="0">
            <a:spAutoFit/>
          </a:bodyPr>
          <a:lstStyle/>
          <a:p>
            <a:pPr algn="just"/>
            <a:r>
              <a:rPr lang="en-GB" b="1" dirty="0" smtClean="0">
                <a:solidFill>
                  <a:srgbClr val="FF0000"/>
                </a:solidFill>
              </a:rPr>
              <a:t>1. Summary </a:t>
            </a:r>
            <a:r>
              <a:rPr lang="en-GB" b="1" dirty="0">
                <a:solidFill>
                  <a:srgbClr val="FF0000"/>
                </a:solidFill>
              </a:rPr>
              <a:t>Dismissal: </a:t>
            </a:r>
            <a:r>
              <a:rPr lang="en-GB" dirty="0"/>
              <a:t>The most serious form of dismissal is </a:t>
            </a:r>
            <a:r>
              <a:rPr lang="en-GB" i="1" dirty="0"/>
              <a:t>summary dismissal </a:t>
            </a:r>
            <a:r>
              <a:rPr lang="en-GB" dirty="0"/>
              <a:t>— when an employee commits a serious breach of their </a:t>
            </a:r>
            <a:r>
              <a:rPr lang="en-GB" dirty="0" smtClean="0"/>
              <a:t>employment </a:t>
            </a:r>
            <a:r>
              <a:rPr lang="en-GB" dirty="0"/>
              <a:t>contract. For example, an employee who is drunk at work or is found to have engaged in criminal activity may be summarily dismissed. If an employee is given a summary dismissal, no notice is </a:t>
            </a:r>
            <a:r>
              <a:rPr lang="en-GB" dirty="0" smtClean="0"/>
              <a:t>required.</a:t>
            </a:r>
          </a:p>
          <a:p>
            <a:pPr algn="just"/>
            <a:endParaRPr lang="en-GB" dirty="0" smtClean="0"/>
          </a:p>
          <a:p>
            <a:pPr algn="just"/>
            <a:r>
              <a:rPr lang="en-GB" b="1" dirty="0" smtClean="0">
                <a:solidFill>
                  <a:srgbClr val="FF0000"/>
                </a:solidFill>
              </a:rPr>
              <a:t>2. </a:t>
            </a:r>
            <a:r>
              <a:rPr lang="en-GB" dirty="0" smtClean="0"/>
              <a:t>Another </a:t>
            </a:r>
            <a:r>
              <a:rPr lang="en-GB" dirty="0"/>
              <a:t>form of dismissal is referred to as </a:t>
            </a:r>
            <a:r>
              <a:rPr lang="en-GB" b="1" dirty="0">
                <a:solidFill>
                  <a:srgbClr val="FF0000"/>
                </a:solidFill>
              </a:rPr>
              <a:t>dismissal on notice</a:t>
            </a:r>
            <a:r>
              <a:rPr lang="en-GB" dirty="0"/>
              <a:t>, when an employee is not performing the job satisfactorily. Poor performance may be </a:t>
            </a:r>
            <a:r>
              <a:rPr lang="en-GB" dirty="0" smtClean="0"/>
              <a:t>identified </a:t>
            </a:r>
            <a:r>
              <a:rPr lang="en-GB" dirty="0"/>
              <a:t>during an appraisal or performance process. The amount of notice (or payment given in lieu of notice) will vary depending on a number of factors, such as whether the employee is governed by a particular award or contract, the age of the employee and how long they have worked for the employer on a continuous </a:t>
            </a:r>
            <a:r>
              <a:rPr lang="en-GB" dirty="0" smtClean="0"/>
              <a:t>basis.</a:t>
            </a:r>
          </a:p>
          <a:p>
            <a:pPr algn="just"/>
            <a:endParaRPr lang="en-GB" dirty="0"/>
          </a:p>
          <a:p>
            <a:pPr algn="just"/>
            <a:r>
              <a:rPr lang="en-GB" dirty="0" smtClean="0"/>
              <a:t>	</a:t>
            </a:r>
            <a:r>
              <a:rPr lang="en-GB" b="1" dirty="0" smtClean="0">
                <a:solidFill>
                  <a:srgbClr val="C00000"/>
                </a:solidFill>
              </a:rPr>
              <a:t>Selecting </a:t>
            </a:r>
            <a:r>
              <a:rPr lang="en-GB" b="1" dirty="0">
                <a:solidFill>
                  <a:srgbClr val="C00000"/>
                </a:solidFill>
              </a:rPr>
              <a:t>staff for dismissal can be risky and requires awareness of legislation and industrial agreements to avoid litigation and industrial action. Employees must be given proper notice and employers must comply with procedures </a:t>
            </a:r>
            <a:r>
              <a:rPr lang="en-GB" b="1" dirty="0" smtClean="0">
                <a:solidFill>
                  <a:srgbClr val="C00000"/>
                </a:solidFill>
              </a:rPr>
              <a:t>established </a:t>
            </a:r>
            <a:r>
              <a:rPr lang="en-GB" b="1" dirty="0">
                <a:solidFill>
                  <a:srgbClr val="C00000"/>
                </a:solidFill>
              </a:rPr>
              <a:t>in law, including the unfair dismissal laws. </a:t>
            </a:r>
            <a:endParaRPr lang="en-GB" b="1" dirty="0" smtClean="0">
              <a:solidFill>
                <a:srgbClr val="C00000"/>
              </a:solidFill>
            </a:endParaRPr>
          </a:p>
          <a:p>
            <a:pPr algn="just"/>
            <a:r>
              <a:rPr lang="en-GB" b="1" dirty="0" smtClean="0">
                <a:solidFill>
                  <a:srgbClr val="C00000"/>
                </a:solidFill>
              </a:rPr>
              <a:t>To </a:t>
            </a:r>
            <a:r>
              <a:rPr lang="en-GB" b="1" dirty="0">
                <a:solidFill>
                  <a:srgbClr val="C00000"/>
                </a:solidFill>
              </a:rPr>
              <a:t>avoid misunderstandings, written warnings and/or notice is preferable. Written </a:t>
            </a:r>
            <a:r>
              <a:rPr lang="en-GB" b="1" dirty="0" err="1">
                <a:solidFill>
                  <a:srgbClr val="C00000"/>
                </a:solidFill>
              </a:rPr>
              <a:t>confi</a:t>
            </a:r>
            <a:r>
              <a:rPr lang="en-GB" b="1" dirty="0">
                <a:solidFill>
                  <a:srgbClr val="C00000"/>
                </a:solidFill>
              </a:rPr>
              <a:t> </a:t>
            </a:r>
            <a:r>
              <a:rPr lang="en-GB" b="1" dirty="0" err="1">
                <a:solidFill>
                  <a:srgbClr val="C00000"/>
                </a:solidFill>
              </a:rPr>
              <a:t>rmation</a:t>
            </a:r>
            <a:r>
              <a:rPr lang="en-GB" b="1" dirty="0">
                <a:solidFill>
                  <a:srgbClr val="C00000"/>
                </a:solidFill>
              </a:rPr>
              <a:t> of resignation is also preferable to verbal statements made in the ‘heat of the moment’. This way, a lengthy unfair dismissal case can be avoided.</a:t>
            </a:r>
            <a:endParaRPr lang="en-GB" b="1" dirty="0" smtClean="0">
              <a:solidFill>
                <a:srgbClr val="C00000"/>
              </a:solidFill>
            </a:endParaRPr>
          </a:p>
        </p:txBody>
      </p:sp>
      <p:sp>
        <p:nvSpPr>
          <p:cNvPr id="4" name="Right Arrow 3"/>
          <p:cNvSpPr/>
          <p:nvPr/>
        </p:nvSpPr>
        <p:spPr>
          <a:xfrm>
            <a:off x="130911" y="4067033"/>
            <a:ext cx="586940" cy="24565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Tree>
    <p:extLst>
      <p:ext uri="{BB962C8B-B14F-4D97-AF65-F5344CB8AC3E}">
        <p14:creationId xmlns:p14="http://schemas.microsoft.com/office/powerpoint/2010/main" val="33753327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1"/>
            <a:ext cx="11025002" cy="1965849"/>
          </a:xfrm>
        </p:spPr>
        <p:txBody>
          <a:bodyPr>
            <a:normAutofit/>
          </a:bodyPr>
          <a:lstStyle/>
          <a:p>
            <a:pPr algn="ctr">
              <a:lnSpc>
                <a:spcPct val="100000"/>
              </a:lnSpc>
            </a:pPr>
            <a:r>
              <a:rPr lang="en-GB" sz="4000" b="1" dirty="0" smtClean="0">
                <a:solidFill>
                  <a:srgbClr val="00B050"/>
                </a:solidFill>
              </a:rPr>
              <a:t/>
            </a:r>
            <a:br>
              <a:rPr lang="en-GB" sz="4000" b="1" dirty="0" smtClean="0">
                <a:solidFill>
                  <a:srgbClr val="00B050"/>
                </a:solidFill>
              </a:rPr>
            </a:br>
            <a:r>
              <a:rPr lang="en-GB" sz="1400" dirty="0"/>
              <a:t/>
            </a:r>
            <a:br>
              <a:rPr lang="en-GB" sz="1400" dirty="0"/>
            </a:br>
            <a:r>
              <a:rPr lang="en-GB" sz="1400" b="1" dirty="0" smtClean="0">
                <a:solidFill>
                  <a:srgbClr val="7030A0"/>
                </a:solidFill>
              </a:rPr>
              <a:t>  </a:t>
            </a:r>
            <a:endParaRPr lang="en-GB" sz="1400" dirty="0">
              <a:solidFill>
                <a:srgbClr val="7030A0"/>
              </a:solidFill>
            </a:endParaRPr>
          </a:p>
        </p:txBody>
      </p:sp>
      <p:sp>
        <p:nvSpPr>
          <p:cNvPr id="4" name="TextBox 3"/>
          <p:cNvSpPr txBox="1"/>
          <p:nvPr/>
        </p:nvSpPr>
        <p:spPr>
          <a:xfrm>
            <a:off x="1009934" y="2511188"/>
            <a:ext cx="10836323" cy="3970318"/>
          </a:xfrm>
          <a:prstGeom prst="rect">
            <a:avLst/>
          </a:prstGeom>
          <a:noFill/>
        </p:spPr>
        <p:txBody>
          <a:bodyPr wrap="square" rtlCol="0">
            <a:spAutoFit/>
          </a:bodyPr>
          <a:lstStyle/>
          <a:p>
            <a:r>
              <a:rPr lang="en-GB" b="1" dirty="0" smtClean="0">
                <a:solidFill>
                  <a:srgbClr val="FF0000"/>
                </a:solidFill>
              </a:rPr>
              <a:t>3. Unfair dismissal </a:t>
            </a:r>
            <a:r>
              <a:rPr lang="en-GB" dirty="0"/>
              <a:t>occurs when an employer dismisses an employee for </a:t>
            </a:r>
            <a:r>
              <a:rPr lang="en-GB" dirty="0" smtClean="0"/>
              <a:t>discriminatory </a:t>
            </a:r>
            <a:r>
              <a:rPr lang="en-GB" dirty="0"/>
              <a:t>reasons. This is an issue that both employers and HR managers need to be aware of. Some </a:t>
            </a:r>
            <a:r>
              <a:rPr lang="en-GB" dirty="0" smtClean="0"/>
              <a:t>reasons behind unfair dismissal:</a:t>
            </a:r>
          </a:p>
          <a:p>
            <a:r>
              <a:rPr lang="en-GB" dirty="0"/>
              <a:t>• A</a:t>
            </a:r>
            <a:r>
              <a:rPr lang="en-GB" dirty="0" smtClean="0"/>
              <a:t>bsence </a:t>
            </a:r>
            <a:r>
              <a:rPr lang="en-GB" dirty="0"/>
              <a:t>from work due to illness or </a:t>
            </a:r>
            <a:r>
              <a:rPr lang="en-GB" dirty="0" smtClean="0"/>
              <a:t>injury</a:t>
            </a:r>
          </a:p>
          <a:p>
            <a:r>
              <a:rPr lang="en-GB" dirty="0" smtClean="0"/>
              <a:t>• Either </a:t>
            </a:r>
            <a:r>
              <a:rPr lang="en-GB" dirty="0"/>
              <a:t>belonging or not belonging to a trade union </a:t>
            </a:r>
            <a:endParaRPr lang="en-GB" dirty="0" smtClean="0"/>
          </a:p>
          <a:p>
            <a:r>
              <a:rPr lang="en-GB" dirty="0" smtClean="0"/>
              <a:t>• Race</a:t>
            </a:r>
            <a:r>
              <a:rPr lang="en-GB" dirty="0"/>
              <a:t>, colour, sex, sexual preference, age, disability, marital status, family res- </a:t>
            </a:r>
            <a:r>
              <a:rPr lang="en-GB" dirty="0" err="1"/>
              <a:t>ponsibilities</a:t>
            </a:r>
            <a:r>
              <a:rPr lang="en-GB" dirty="0"/>
              <a:t>, pregnancy, religion, political opinions held, or nationality. </a:t>
            </a:r>
            <a:endParaRPr lang="en-GB" dirty="0" smtClean="0"/>
          </a:p>
          <a:p>
            <a:endParaRPr lang="en-GB" dirty="0"/>
          </a:p>
          <a:p>
            <a:endParaRPr lang="en-GB" dirty="0" smtClean="0"/>
          </a:p>
          <a:p>
            <a:pPr marL="285750" indent="-285750">
              <a:buFont typeface="Wingdings" panose="05000000000000000000" pitchFamily="2" charset="2"/>
              <a:buChar char="Ø"/>
            </a:pPr>
            <a:r>
              <a:rPr lang="en-GB" dirty="0" smtClean="0"/>
              <a:t>An </a:t>
            </a:r>
            <a:r>
              <a:rPr lang="en-GB" dirty="0"/>
              <a:t>employee who believes they have been unfairly dismissed may lodge an unfair dismissal claim with an industrial </a:t>
            </a:r>
            <a:r>
              <a:rPr lang="en-GB" dirty="0" smtClean="0"/>
              <a:t>tribunal.</a:t>
            </a:r>
          </a:p>
          <a:p>
            <a:endParaRPr lang="en-GB" dirty="0"/>
          </a:p>
          <a:p>
            <a:pPr marL="285750" indent="-285750">
              <a:buFont typeface="Wingdings" panose="05000000000000000000" pitchFamily="2" charset="2"/>
              <a:buChar char="Ø"/>
            </a:pPr>
            <a:r>
              <a:rPr lang="en-GB" dirty="0"/>
              <a:t>More organisations are recognising that managers need to be trained to handle dismissals in a way that: •	   takes account of the legal and </a:t>
            </a:r>
            <a:r>
              <a:rPr lang="en-GB" dirty="0" smtClean="0"/>
              <a:t>financial </a:t>
            </a:r>
            <a:r>
              <a:rPr lang="en-GB" dirty="0"/>
              <a:t>implications •	   minimises the trauma for both parties •	   does not have adverse effects on the morale of the remaining staff.</a:t>
            </a:r>
          </a:p>
        </p:txBody>
      </p:sp>
    </p:spTree>
    <p:extLst>
      <p:ext uri="{BB962C8B-B14F-4D97-AF65-F5344CB8AC3E}">
        <p14:creationId xmlns:p14="http://schemas.microsoft.com/office/powerpoint/2010/main" val="14516205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032948" y="2929408"/>
            <a:ext cx="8770571" cy="1560716"/>
          </a:xfrm>
        </p:spPr>
        <p:txBody>
          <a:bodyPr/>
          <a:lstStyle/>
          <a:p>
            <a:pPr algn="ctr"/>
            <a:r>
              <a:rPr lang="en-GB" dirty="0" smtClean="0">
                <a:solidFill>
                  <a:srgbClr val="FF0000"/>
                </a:solidFill>
              </a:rPr>
              <a:t>Test </a:t>
            </a:r>
            <a:r>
              <a:rPr lang="en-GB" dirty="0">
                <a:solidFill>
                  <a:srgbClr val="FF0000"/>
                </a:solidFill>
              </a:rPr>
              <a:t>your understanding of the Employment Cycle</a:t>
            </a:r>
            <a:endParaRPr lang="en-GB" dirty="0"/>
          </a:p>
        </p:txBody>
      </p:sp>
      <p:sp>
        <p:nvSpPr>
          <p:cNvPr id="4" name="Down Arrow Callout 3"/>
          <p:cNvSpPr/>
          <p:nvPr/>
        </p:nvSpPr>
        <p:spPr>
          <a:xfrm>
            <a:off x="4039738" y="4490124"/>
            <a:ext cx="4531057" cy="1985749"/>
          </a:xfrm>
          <a:prstGeom prst="down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4000" b="1" dirty="0" smtClean="0"/>
              <a:t>Exercises </a:t>
            </a:r>
            <a:endParaRPr lang="en-GB" sz="4000" b="1" dirty="0"/>
          </a:p>
        </p:txBody>
      </p:sp>
    </p:spTree>
    <p:extLst>
      <p:ext uri="{BB962C8B-B14F-4D97-AF65-F5344CB8AC3E}">
        <p14:creationId xmlns:p14="http://schemas.microsoft.com/office/powerpoint/2010/main" val="3224801000"/>
      </p:ext>
    </p:extLst>
  </p:cSld>
  <p:clrMapOvr>
    <a:masterClrMapping/>
  </p:clrMapOvr>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Override1.xml><?xml version="1.0" encoding="utf-8"?>
<a:themeOverride xmlns:a="http://schemas.openxmlformats.org/drawingml/2006/main">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themeOverride>
</file>

<file path=docProps/app.xml><?xml version="1.0" encoding="utf-8"?>
<Properties xmlns="http://schemas.openxmlformats.org/officeDocument/2006/extended-properties" xmlns:vt="http://schemas.openxmlformats.org/officeDocument/2006/docPropsVTypes">
  <Template>Retrospect</Template>
  <TotalTime>8983</TotalTime>
  <Words>2005</Words>
  <Application>Microsoft Office PowerPoint</Application>
  <PresentationFormat>Widescreen</PresentationFormat>
  <Paragraphs>104</Paragraphs>
  <Slides>17</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17</vt:i4>
      </vt:variant>
    </vt:vector>
  </HeadingPairs>
  <TitlesOfParts>
    <vt:vector size="22" baseType="lpstr">
      <vt:lpstr>Calibri</vt:lpstr>
      <vt:lpstr>Century Schoolbook</vt:lpstr>
      <vt:lpstr>Corbel</vt:lpstr>
      <vt:lpstr>Wingdings</vt:lpstr>
      <vt:lpstr>Feathered</vt:lpstr>
      <vt:lpstr>Human Resources Management </vt:lpstr>
      <vt:lpstr>PowerPoint Presentation</vt:lpstr>
      <vt:lpstr>PowerPoint Presentation</vt:lpstr>
      <vt:lpstr>Voluntary Termination </vt:lpstr>
      <vt:lpstr> Redundancy occurs when a person’s job no longer exists, usually due to technological changes, an organisational restructure or a merger or acquisition.</vt:lpstr>
      <vt:lpstr> Involuntary Termination    </vt:lpstr>
      <vt:lpstr>Forms of Dismissal    </vt:lpstr>
      <vt:lpstr>    </vt:lpstr>
      <vt:lpstr>Test your understanding of the Employment Cycle</vt:lpstr>
      <vt:lpstr>PowerPoint Presentation</vt:lpstr>
      <vt:lpstr>Exercise 2</vt:lpstr>
      <vt:lpstr>Exercise 3</vt:lpstr>
      <vt:lpstr>PowerPoint Presentation</vt:lpstr>
      <vt:lpstr>PowerPoint Presentation</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Resources Management</dc:title>
  <dc:creator>BARBOUCHI</dc:creator>
  <cp:lastModifiedBy>BARBOUCHI</cp:lastModifiedBy>
  <cp:revision>169</cp:revision>
  <dcterms:created xsi:type="dcterms:W3CDTF">2020-03-15T00:38:42Z</dcterms:created>
  <dcterms:modified xsi:type="dcterms:W3CDTF">2020-04-06T00:12:50Z</dcterms:modified>
</cp:coreProperties>
</file>